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8" r:id="rId3"/>
    <p:sldId id="257" r:id="rId4"/>
    <p:sldId id="259" r:id="rId5"/>
    <p:sldId id="263" r:id="rId6"/>
    <p:sldId id="260" r:id="rId7"/>
    <p:sldId id="261"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951FE-816F-40E6-A86C-3070CAEBA43C}" type="doc">
      <dgm:prSet loTypeId="urn:microsoft.com/office/officeart/2005/8/layout/hierarchy6" loCatId="hierarchy" qsTypeId="urn:microsoft.com/office/officeart/2005/8/quickstyle/simple1" qsCatId="simple" csTypeId="urn:microsoft.com/office/officeart/2005/8/colors/accent6_2" csCatId="accent6" phldr="1"/>
      <dgm:spPr/>
      <dgm:t>
        <a:bodyPr/>
        <a:lstStyle/>
        <a:p>
          <a:endParaRPr lang="en-US"/>
        </a:p>
      </dgm:t>
    </dgm:pt>
    <dgm:pt modelId="{636D75B5-0595-47F4-A09A-76924005F403}">
      <dgm:prSet phldrT="[Text]" custT="1"/>
      <dgm:spPr>
        <a:xfrm>
          <a:off x="3655575" y="252412"/>
          <a:ext cx="1404937" cy="936625"/>
        </a:xfrm>
        <a:prstGeom prst="roundRect">
          <a:avLst>
            <a:gd name="adj" fmla="val 10000"/>
          </a:avLst>
        </a:prstGeom>
      </dgm:spPr>
      <dgm:t>
        <a:bodyPr/>
        <a:lstStyle/>
        <a:p>
          <a:r>
            <a:rPr lang="en-US" sz="900" dirty="0" smtClean="0">
              <a:solidFill>
                <a:schemeClr val="tx1"/>
              </a:solidFill>
              <a:latin typeface="+mn-lt"/>
              <a:ea typeface="+mn-ea"/>
              <a:cs typeface="+mn-cs"/>
            </a:rPr>
            <a:t>Was there at least 6 months of services performed?</a:t>
          </a:r>
          <a:endParaRPr lang="en-US" sz="900" dirty="0">
            <a:solidFill>
              <a:schemeClr val="tx1"/>
            </a:solidFill>
            <a:latin typeface="+mn-lt"/>
            <a:ea typeface="+mn-ea"/>
            <a:cs typeface="+mn-cs"/>
          </a:endParaRPr>
        </a:p>
      </dgm:t>
    </dgm:pt>
    <dgm:pt modelId="{3A5931B9-3D45-4138-ACE1-C85C0AA90A6B}" type="parTrans" cxnId="{92D150F2-8F15-4132-8D5B-EDF43C7F395B}">
      <dgm:prSet/>
      <dgm:spPr/>
      <dgm:t>
        <a:bodyPr/>
        <a:lstStyle/>
        <a:p>
          <a:endParaRPr lang="en-US"/>
        </a:p>
      </dgm:t>
    </dgm:pt>
    <dgm:pt modelId="{4B543A1D-CD8C-4603-8C26-B7E15CB2B703}" type="sibTrans" cxnId="{92D150F2-8F15-4132-8D5B-EDF43C7F395B}">
      <dgm:prSet/>
      <dgm:spPr/>
      <dgm:t>
        <a:bodyPr/>
        <a:lstStyle/>
        <a:p>
          <a:endParaRPr lang="en-US"/>
        </a:p>
      </dgm:t>
    </dgm:pt>
    <dgm:pt modelId="{DCD599FA-4192-4C31-A73C-3C8123295667}">
      <dgm:prSet phldrT="[Text]" custT="1"/>
      <dgm:spPr>
        <a:xfrm>
          <a:off x="2742366" y="1563687"/>
          <a:ext cx="1404937" cy="936625"/>
        </a:xfrm>
        <a:prstGeom prst="roundRect">
          <a:avLst>
            <a:gd name="adj" fmla="val 10000"/>
          </a:avLst>
        </a:prstGeom>
      </dgm:spPr>
      <dgm:t>
        <a:bodyPr/>
        <a:lstStyle/>
        <a:p>
          <a:r>
            <a:rPr lang="en-US" sz="900" dirty="0" smtClean="0">
              <a:solidFill>
                <a:schemeClr val="tx1"/>
              </a:solidFill>
              <a:latin typeface="+mj-lt"/>
              <a:ea typeface="+mn-ea"/>
              <a:cs typeface="+mn-cs"/>
            </a:rPr>
            <a:t>Did the child enter the program </a:t>
          </a:r>
          <a:r>
            <a:rPr lang="en-US" sz="900" b="1" dirty="0" smtClean="0">
              <a:solidFill>
                <a:schemeClr val="tx1"/>
              </a:solidFill>
              <a:latin typeface="+mj-lt"/>
              <a:ea typeface="+mn-ea"/>
              <a:cs typeface="+mn-cs"/>
            </a:rPr>
            <a:t>after December 1, 2020 </a:t>
          </a:r>
          <a:r>
            <a:rPr lang="en-US" sz="900" dirty="0" smtClean="0">
              <a:solidFill>
                <a:schemeClr val="tx1"/>
              </a:solidFill>
              <a:latin typeface="+mj-lt"/>
              <a:ea typeface="+mn-ea"/>
              <a:cs typeface="+mn-cs"/>
            </a:rPr>
            <a:t>and an entry COS was completed?</a:t>
          </a:r>
          <a:endParaRPr lang="en-US" sz="900" dirty="0">
            <a:solidFill>
              <a:schemeClr val="tx1"/>
            </a:solidFill>
            <a:latin typeface="+mj-lt"/>
            <a:ea typeface="+mn-ea"/>
            <a:cs typeface="+mn-cs"/>
          </a:endParaRPr>
        </a:p>
      </dgm:t>
    </dgm:pt>
    <dgm:pt modelId="{E64EA2C3-3975-4FB6-9C45-1755E0FB9E20}" type="parTrans" cxnId="{14430673-B957-4B59-BB60-E12EF762BC5A}">
      <dgm:prSet/>
      <dgm:spPr>
        <a:xfrm>
          <a:off x="3444835" y="1189037"/>
          <a:ext cx="913209" cy="374650"/>
        </a:xfrm>
        <a:custGeom>
          <a:avLst/>
          <a:gdLst/>
          <a:ahLst/>
          <a:cxnLst/>
          <a:rect l="0" t="0" r="0" b="0"/>
          <a:pathLst>
            <a:path>
              <a:moveTo>
                <a:pt x="913209" y="0"/>
              </a:moveTo>
              <a:lnTo>
                <a:pt x="913209" y="187325"/>
              </a:lnTo>
              <a:lnTo>
                <a:pt x="0" y="187325"/>
              </a:lnTo>
              <a:lnTo>
                <a:pt x="0" y="374650"/>
              </a:lnTo>
            </a:path>
          </a:pathLst>
        </a:custGeom>
      </dgm:spPr>
      <dgm:t>
        <a:bodyPr/>
        <a:lstStyle/>
        <a:p>
          <a:endParaRPr lang="en-US">
            <a:latin typeface="Raleway" panose="020B0604020202020204" charset="0"/>
          </a:endParaRPr>
        </a:p>
      </dgm:t>
    </dgm:pt>
    <dgm:pt modelId="{883B5837-6EC0-4F43-98DE-177BEB6DCEA4}" type="sibTrans" cxnId="{14430673-B957-4B59-BB60-E12EF762BC5A}">
      <dgm:prSet/>
      <dgm:spPr/>
      <dgm:t>
        <a:bodyPr/>
        <a:lstStyle/>
        <a:p>
          <a:endParaRPr lang="en-US"/>
        </a:p>
      </dgm:t>
    </dgm:pt>
    <dgm:pt modelId="{B700AC1D-E179-40EF-B353-B5A8165BCB7A}">
      <dgm:prSet phldrT="[Text]" custT="1"/>
      <dgm:spPr>
        <a:xfrm>
          <a:off x="1829157" y="2874962"/>
          <a:ext cx="1404937" cy="936625"/>
        </a:xfrm>
        <a:prstGeom prst="roundRect">
          <a:avLst>
            <a:gd name="adj" fmla="val 10000"/>
          </a:avLst>
        </a:prstGeom>
      </dgm:spPr>
      <dgm:t>
        <a:bodyPr/>
        <a:lstStyle/>
        <a:p>
          <a:r>
            <a:rPr lang="en-US" sz="800" dirty="0" smtClean="0">
              <a:solidFill>
                <a:schemeClr val="tx1"/>
              </a:solidFill>
              <a:latin typeface="+mj-lt"/>
              <a:ea typeface="+mn-ea"/>
              <a:cs typeface="+mn-cs"/>
            </a:rPr>
            <a:t>Complete an Exit COS and submit with discharge summary to child’s Service Coordinator</a:t>
          </a:r>
          <a:endParaRPr lang="en-US" sz="800" dirty="0">
            <a:solidFill>
              <a:schemeClr val="tx1"/>
            </a:solidFill>
            <a:latin typeface="+mj-lt"/>
            <a:ea typeface="+mn-ea"/>
            <a:cs typeface="+mn-cs"/>
          </a:endParaRPr>
        </a:p>
      </dgm:t>
    </dgm:pt>
    <dgm:pt modelId="{AD3F9342-DB35-4133-981C-210E04D54530}" type="parTrans" cxnId="{24816621-FDCA-48A9-9056-C25E9841E33A}">
      <dgm:prSet/>
      <dgm:spPr>
        <a:xfrm>
          <a:off x="2531625" y="2500312"/>
          <a:ext cx="913209" cy="374650"/>
        </a:xfrm>
        <a:custGeom>
          <a:avLst/>
          <a:gdLst/>
          <a:ahLst/>
          <a:cxnLst/>
          <a:rect l="0" t="0" r="0" b="0"/>
          <a:pathLst>
            <a:path>
              <a:moveTo>
                <a:pt x="913209" y="0"/>
              </a:moveTo>
              <a:lnTo>
                <a:pt x="913209" y="187325"/>
              </a:lnTo>
              <a:lnTo>
                <a:pt x="0" y="187325"/>
              </a:lnTo>
              <a:lnTo>
                <a:pt x="0" y="374650"/>
              </a:lnTo>
            </a:path>
          </a:pathLst>
        </a:custGeom>
      </dgm:spPr>
      <dgm:t>
        <a:bodyPr/>
        <a:lstStyle/>
        <a:p>
          <a:endParaRPr lang="en-US">
            <a:latin typeface="Raleway" panose="020B0604020202020204" charset="0"/>
          </a:endParaRPr>
        </a:p>
      </dgm:t>
    </dgm:pt>
    <dgm:pt modelId="{7216F946-6828-4829-8071-8A575F977D1F}" type="sibTrans" cxnId="{24816621-FDCA-48A9-9056-C25E9841E33A}">
      <dgm:prSet/>
      <dgm:spPr/>
      <dgm:t>
        <a:bodyPr/>
        <a:lstStyle/>
        <a:p>
          <a:endParaRPr lang="en-US"/>
        </a:p>
      </dgm:t>
    </dgm:pt>
    <dgm:pt modelId="{CC1B1131-990A-4BDB-8AD2-8E812DFB6E1C}">
      <dgm:prSet phldrT="[Text]" custT="1"/>
      <dgm:spPr>
        <a:xfrm>
          <a:off x="3655575" y="2874962"/>
          <a:ext cx="1404937" cy="936625"/>
        </a:xfrm>
        <a:prstGeom prst="roundRect">
          <a:avLst>
            <a:gd name="adj" fmla="val 10000"/>
          </a:avLst>
        </a:prstGeom>
      </dgm:spPr>
      <dgm:t>
        <a:bodyPr/>
        <a:lstStyle/>
        <a:p>
          <a:r>
            <a:rPr lang="en-US" sz="700" dirty="0" smtClean="0">
              <a:solidFill>
                <a:schemeClr val="tx1"/>
              </a:solidFill>
              <a:latin typeface="+mj-lt"/>
              <a:ea typeface="+mn-ea"/>
              <a:cs typeface="+mn-cs"/>
            </a:rPr>
            <a:t>Complete the assessment the child entered with (i.e. BDI, DAYC) and submit with discharge summary to child’s Service Coordinator</a:t>
          </a:r>
          <a:endParaRPr lang="en-US" sz="700" dirty="0">
            <a:solidFill>
              <a:schemeClr val="tx1"/>
            </a:solidFill>
            <a:latin typeface="+mj-lt"/>
            <a:ea typeface="+mn-ea"/>
            <a:cs typeface="+mn-cs"/>
          </a:endParaRPr>
        </a:p>
      </dgm:t>
    </dgm:pt>
    <dgm:pt modelId="{CC3C0C9A-2C7C-434B-AFA4-DDBE5B5EEBD5}" type="parTrans" cxnId="{A3D5614C-D101-4872-BF6B-9B010A8DB40D}">
      <dgm:prSet/>
      <dgm:spPr>
        <a:xfrm>
          <a:off x="3444835" y="2500312"/>
          <a:ext cx="913209" cy="374650"/>
        </a:xfrm>
        <a:custGeom>
          <a:avLst/>
          <a:gdLst/>
          <a:ahLst/>
          <a:cxnLst/>
          <a:rect l="0" t="0" r="0" b="0"/>
          <a:pathLst>
            <a:path>
              <a:moveTo>
                <a:pt x="0" y="0"/>
              </a:moveTo>
              <a:lnTo>
                <a:pt x="0" y="187325"/>
              </a:lnTo>
              <a:lnTo>
                <a:pt x="913209" y="187325"/>
              </a:lnTo>
              <a:lnTo>
                <a:pt x="913209" y="374650"/>
              </a:lnTo>
            </a:path>
          </a:pathLst>
        </a:custGeom>
      </dgm:spPr>
      <dgm:t>
        <a:bodyPr/>
        <a:lstStyle/>
        <a:p>
          <a:endParaRPr lang="en-US">
            <a:latin typeface="Raleway" panose="020B0604020202020204" charset="0"/>
          </a:endParaRPr>
        </a:p>
      </dgm:t>
    </dgm:pt>
    <dgm:pt modelId="{F28CF52C-37B6-482D-8DBB-7B46FA90F101}" type="sibTrans" cxnId="{A3D5614C-D101-4872-BF6B-9B010A8DB40D}">
      <dgm:prSet/>
      <dgm:spPr/>
      <dgm:t>
        <a:bodyPr/>
        <a:lstStyle/>
        <a:p>
          <a:endParaRPr lang="en-US"/>
        </a:p>
      </dgm:t>
    </dgm:pt>
    <dgm:pt modelId="{71F50276-C829-4D0B-8340-F1F3ED75B0A1}">
      <dgm:prSet phldrT="[Text]" custT="1"/>
      <dgm:spPr>
        <a:xfrm>
          <a:off x="4568785" y="1563687"/>
          <a:ext cx="1404937" cy="936625"/>
        </a:xfrm>
        <a:prstGeom prst="roundRect">
          <a:avLst>
            <a:gd name="adj" fmla="val 10000"/>
          </a:avLst>
        </a:prstGeom>
      </dgm:spPr>
      <dgm:t>
        <a:bodyPr/>
        <a:lstStyle/>
        <a:p>
          <a:r>
            <a:rPr lang="en-US" sz="900" dirty="0" smtClean="0">
              <a:solidFill>
                <a:schemeClr val="tx1"/>
              </a:solidFill>
              <a:latin typeface="+mj-lt"/>
              <a:ea typeface="+mn-ea"/>
              <a:cs typeface="+mn-cs"/>
            </a:rPr>
            <a:t>Did the child enter the program </a:t>
          </a:r>
          <a:r>
            <a:rPr lang="en-US" sz="900" b="1" dirty="0" smtClean="0">
              <a:solidFill>
                <a:schemeClr val="tx1"/>
              </a:solidFill>
              <a:latin typeface="+mj-lt"/>
              <a:ea typeface="+mn-ea"/>
              <a:cs typeface="+mn-cs"/>
            </a:rPr>
            <a:t>after December 1, 2020 </a:t>
          </a:r>
          <a:r>
            <a:rPr lang="en-US" sz="900" dirty="0" smtClean="0">
              <a:solidFill>
                <a:schemeClr val="tx1"/>
              </a:solidFill>
              <a:latin typeface="+mj-lt"/>
              <a:ea typeface="+mn-ea"/>
              <a:cs typeface="+mn-cs"/>
            </a:rPr>
            <a:t>and an entry COS was completed?</a:t>
          </a:r>
          <a:endParaRPr lang="en-US" sz="900" dirty="0">
            <a:solidFill>
              <a:schemeClr val="tx1"/>
            </a:solidFill>
            <a:latin typeface="+mj-lt"/>
            <a:ea typeface="+mn-ea"/>
            <a:cs typeface="+mn-cs"/>
          </a:endParaRPr>
        </a:p>
      </dgm:t>
    </dgm:pt>
    <dgm:pt modelId="{AEB3D11C-47B8-4EC9-B8BC-4CE64D812610}" type="parTrans" cxnId="{EA17385B-62E5-4527-BC5F-62C77BFCB6F5}">
      <dgm:prSet/>
      <dgm:spPr>
        <a:xfrm>
          <a:off x="4358044" y="1189037"/>
          <a:ext cx="913209" cy="374650"/>
        </a:xfrm>
        <a:custGeom>
          <a:avLst/>
          <a:gdLst/>
          <a:ahLst/>
          <a:cxnLst/>
          <a:rect l="0" t="0" r="0" b="0"/>
          <a:pathLst>
            <a:path>
              <a:moveTo>
                <a:pt x="0" y="0"/>
              </a:moveTo>
              <a:lnTo>
                <a:pt x="0" y="187325"/>
              </a:lnTo>
              <a:lnTo>
                <a:pt x="913209" y="187325"/>
              </a:lnTo>
              <a:lnTo>
                <a:pt x="913209" y="374650"/>
              </a:lnTo>
            </a:path>
          </a:pathLst>
        </a:custGeom>
      </dgm:spPr>
      <dgm:t>
        <a:bodyPr/>
        <a:lstStyle/>
        <a:p>
          <a:endParaRPr lang="en-US">
            <a:latin typeface="Raleway" panose="020B0604020202020204" charset="0"/>
          </a:endParaRPr>
        </a:p>
      </dgm:t>
    </dgm:pt>
    <dgm:pt modelId="{DC9EAB55-5B73-45FF-B3AB-C40ED5C5C527}" type="sibTrans" cxnId="{EA17385B-62E5-4527-BC5F-62C77BFCB6F5}">
      <dgm:prSet/>
      <dgm:spPr/>
      <dgm:t>
        <a:bodyPr/>
        <a:lstStyle/>
        <a:p>
          <a:endParaRPr lang="en-US"/>
        </a:p>
      </dgm:t>
    </dgm:pt>
    <dgm:pt modelId="{64D4D37B-FDED-414E-A967-16A3CB5426EC}">
      <dgm:prSet phldrT="[Text]" custT="1"/>
      <dgm:spPr>
        <a:xfrm>
          <a:off x="0" y="158749"/>
          <a:ext cx="6096000" cy="1123950"/>
        </a:xfrm>
        <a:prstGeom prst="roundRect">
          <a:avLst>
            <a:gd name="adj" fmla="val 10000"/>
          </a:avLst>
        </a:prstGeom>
      </dgm:spPr>
      <dgm:t>
        <a:bodyPr/>
        <a:lstStyle/>
        <a:p>
          <a:r>
            <a:rPr lang="en-US" sz="1600" b="1" dirty="0" smtClean="0">
              <a:latin typeface="+mj-lt"/>
              <a:ea typeface="+mn-ea"/>
              <a:cs typeface="+mn-cs"/>
            </a:rPr>
            <a:t>Determining  Length of Services</a:t>
          </a:r>
          <a:endParaRPr lang="en-US" sz="1600" b="1" dirty="0">
            <a:latin typeface="+mj-lt"/>
            <a:ea typeface="+mn-ea"/>
            <a:cs typeface="+mn-cs"/>
          </a:endParaRPr>
        </a:p>
      </dgm:t>
    </dgm:pt>
    <dgm:pt modelId="{EE18F39E-89C8-4497-8EDB-D67B5718C872}" type="parTrans" cxnId="{8D1E5E8D-352A-425A-B1AE-DB77A33A72CE}">
      <dgm:prSet/>
      <dgm:spPr/>
      <dgm:t>
        <a:bodyPr/>
        <a:lstStyle/>
        <a:p>
          <a:endParaRPr lang="en-US"/>
        </a:p>
      </dgm:t>
    </dgm:pt>
    <dgm:pt modelId="{FD0DEBD5-C585-4850-906F-8248F8F8F044}" type="sibTrans" cxnId="{8D1E5E8D-352A-425A-B1AE-DB77A33A72CE}">
      <dgm:prSet/>
      <dgm:spPr/>
      <dgm:t>
        <a:bodyPr/>
        <a:lstStyle/>
        <a:p>
          <a:endParaRPr lang="en-US"/>
        </a:p>
      </dgm:t>
    </dgm:pt>
    <dgm:pt modelId="{4874A1A4-112F-46D2-8571-2A8E044C5EE3}">
      <dgm:prSet phldrT="[Text]" custT="1"/>
      <dgm:spPr>
        <a:xfrm>
          <a:off x="0" y="1470024"/>
          <a:ext cx="6096000" cy="1123950"/>
        </a:xfrm>
        <a:prstGeom prst="roundRect">
          <a:avLst>
            <a:gd name="adj" fmla="val 10000"/>
          </a:avLst>
        </a:prstGeom>
      </dgm:spPr>
      <dgm:t>
        <a:bodyPr/>
        <a:lstStyle/>
        <a:p>
          <a:r>
            <a:rPr lang="en-US" sz="1600" b="1" dirty="0" smtClean="0">
              <a:latin typeface="+mj-lt"/>
              <a:ea typeface="+mn-ea"/>
              <a:cs typeface="+mn-cs"/>
            </a:rPr>
            <a:t>Determining Date of Entry</a:t>
          </a:r>
          <a:endParaRPr lang="en-US" sz="1600" b="1" dirty="0">
            <a:latin typeface="+mj-lt"/>
            <a:ea typeface="+mn-ea"/>
            <a:cs typeface="+mn-cs"/>
          </a:endParaRPr>
        </a:p>
      </dgm:t>
    </dgm:pt>
    <dgm:pt modelId="{F76B57AE-6F32-410A-AD9C-B9E3126B9527}" type="parTrans" cxnId="{67DFED18-40FE-4D69-8E9F-60FE7E0C71E6}">
      <dgm:prSet/>
      <dgm:spPr/>
      <dgm:t>
        <a:bodyPr/>
        <a:lstStyle/>
        <a:p>
          <a:endParaRPr lang="en-US"/>
        </a:p>
      </dgm:t>
    </dgm:pt>
    <dgm:pt modelId="{59DD4B7E-5121-44BD-8752-9C8CBDD233CE}" type="sibTrans" cxnId="{67DFED18-40FE-4D69-8E9F-60FE7E0C71E6}">
      <dgm:prSet/>
      <dgm:spPr/>
      <dgm:t>
        <a:bodyPr/>
        <a:lstStyle/>
        <a:p>
          <a:endParaRPr lang="en-US"/>
        </a:p>
      </dgm:t>
    </dgm:pt>
    <dgm:pt modelId="{7D92A0CF-CE52-4F35-9024-DAC79D289398}">
      <dgm:prSet phldrT="[Text]" custT="1"/>
      <dgm:spPr>
        <a:xfrm>
          <a:off x="0" y="2794000"/>
          <a:ext cx="6096000" cy="1123950"/>
        </a:xfrm>
        <a:prstGeom prst="roundRect">
          <a:avLst>
            <a:gd name="adj" fmla="val 10000"/>
          </a:avLst>
        </a:prstGeom>
      </dgm:spPr>
      <dgm:t>
        <a:bodyPr/>
        <a:lstStyle/>
        <a:p>
          <a:r>
            <a:rPr lang="en-US" sz="1600" b="1" dirty="0" smtClean="0">
              <a:latin typeface="+mj-lt"/>
              <a:ea typeface="+mn-ea"/>
              <a:cs typeface="+mn-cs"/>
            </a:rPr>
            <a:t>Determining need for Exit COS</a:t>
          </a:r>
          <a:endParaRPr lang="en-US" sz="1600" b="1" dirty="0">
            <a:latin typeface="+mj-lt"/>
            <a:ea typeface="+mn-ea"/>
            <a:cs typeface="+mn-cs"/>
          </a:endParaRPr>
        </a:p>
      </dgm:t>
    </dgm:pt>
    <dgm:pt modelId="{4FC21941-8455-4E5E-87C9-55E662A33CEF}" type="parTrans" cxnId="{23E2AEF4-0EBB-43A8-8457-9A9E39495EE3}">
      <dgm:prSet/>
      <dgm:spPr/>
      <dgm:t>
        <a:bodyPr/>
        <a:lstStyle/>
        <a:p>
          <a:endParaRPr lang="en-US"/>
        </a:p>
      </dgm:t>
    </dgm:pt>
    <dgm:pt modelId="{DF3852F1-5E0D-4A5A-A90D-296B0CD4A315}" type="sibTrans" cxnId="{23E2AEF4-0EBB-43A8-8457-9A9E39495EE3}">
      <dgm:prSet/>
      <dgm:spPr/>
      <dgm:t>
        <a:bodyPr/>
        <a:lstStyle/>
        <a:p>
          <a:endParaRPr lang="en-US"/>
        </a:p>
      </dgm:t>
    </dgm:pt>
    <dgm:pt modelId="{ADAE1CAD-5698-405A-808D-0AEBBCF4B5C1}">
      <dgm:prSet/>
      <dgm:spPr/>
      <dgm:t>
        <a:bodyPr/>
        <a:lstStyle/>
        <a:p>
          <a:r>
            <a:rPr lang="en-US" dirty="0" smtClean="0">
              <a:solidFill>
                <a:schemeClr val="tx1"/>
              </a:solidFill>
              <a:latin typeface="+mj-lt"/>
            </a:rPr>
            <a:t>Complete an Exit COS and submit with the discharge summary to the child’s Service Coordinator</a:t>
          </a:r>
          <a:endParaRPr lang="en-US" dirty="0">
            <a:solidFill>
              <a:schemeClr val="tx1"/>
            </a:solidFill>
            <a:latin typeface="+mj-lt"/>
          </a:endParaRPr>
        </a:p>
      </dgm:t>
    </dgm:pt>
    <dgm:pt modelId="{C7B0BACA-A65F-44E4-8C2B-ACF1F8B27050}" type="parTrans" cxnId="{07EE5258-06B5-4221-A9F2-58C077DCB430}">
      <dgm:prSet/>
      <dgm:spPr/>
      <dgm:t>
        <a:bodyPr/>
        <a:lstStyle/>
        <a:p>
          <a:endParaRPr lang="en-US"/>
        </a:p>
      </dgm:t>
    </dgm:pt>
    <dgm:pt modelId="{5F5E1646-8974-4BF1-9EF1-4B571311A1E7}" type="sibTrans" cxnId="{07EE5258-06B5-4221-A9F2-58C077DCB430}">
      <dgm:prSet/>
      <dgm:spPr/>
      <dgm:t>
        <a:bodyPr/>
        <a:lstStyle/>
        <a:p>
          <a:endParaRPr lang="en-US"/>
        </a:p>
      </dgm:t>
    </dgm:pt>
    <dgm:pt modelId="{717B9A23-38ED-495E-AB5B-A02BE06807E0}">
      <dgm:prSet custT="1"/>
      <dgm:spPr/>
      <dgm:t>
        <a:bodyPr/>
        <a:lstStyle/>
        <a:p>
          <a:r>
            <a:rPr lang="en-US" sz="800" dirty="0" smtClean="0">
              <a:solidFill>
                <a:schemeClr val="tx1"/>
              </a:solidFill>
              <a:latin typeface="+mj-lt"/>
              <a:ea typeface="+mn-ea"/>
              <a:cs typeface="+mn-cs"/>
            </a:rPr>
            <a:t>No Exit assessment is needing to be performed. Submit the discharge summary to the child’s Service Coordinator</a:t>
          </a:r>
          <a:r>
            <a:rPr lang="en-US" sz="700" dirty="0" smtClean="0">
              <a:solidFill>
                <a:schemeClr val="tx1"/>
              </a:solidFill>
              <a:latin typeface="Raleway" panose="020B0604020202020204" charset="0"/>
              <a:ea typeface="+mn-ea"/>
              <a:cs typeface="+mn-cs"/>
            </a:rPr>
            <a:t>.</a:t>
          </a:r>
          <a:endParaRPr lang="en-US" sz="700" dirty="0"/>
        </a:p>
      </dgm:t>
    </dgm:pt>
    <dgm:pt modelId="{48831A73-BB35-4B43-A72B-97F15B205A8B}" type="parTrans" cxnId="{2996AA1C-2F1B-4BA6-B46D-874D6CFF5F9F}">
      <dgm:prSet/>
      <dgm:spPr/>
      <dgm:t>
        <a:bodyPr/>
        <a:lstStyle/>
        <a:p>
          <a:endParaRPr lang="en-US"/>
        </a:p>
      </dgm:t>
    </dgm:pt>
    <dgm:pt modelId="{4859034C-61BC-48D5-AA7B-59B2CBBBCD73}" type="sibTrans" cxnId="{2996AA1C-2F1B-4BA6-B46D-874D6CFF5F9F}">
      <dgm:prSet/>
      <dgm:spPr/>
      <dgm:t>
        <a:bodyPr/>
        <a:lstStyle/>
        <a:p>
          <a:endParaRPr lang="en-US"/>
        </a:p>
      </dgm:t>
    </dgm:pt>
    <dgm:pt modelId="{ADD79540-47F4-4E96-AD9D-C500EB0B8AFB}" type="pres">
      <dgm:prSet presAssocID="{254951FE-816F-40E6-A86C-3070CAEBA43C}" presName="mainComposite" presStyleCnt="0">
        <dgm:presLayoutVars>
          <dgm:chPref val="1"/>
          <dgm:dir/>
          <dgm:animOne val="branch"/>
          <dgm:animLvl val="lvl"/>
          <dgm:resizeHandles val="exact"/>
        </dgm:presLayoutVars>
      </dgm:prSet>
      <dgm:spPr/>
      <dgm:t>
        <a:bodyPr/>
        <a:lstStyle/>
        <a:p>
          <a:endParaRPr lang="en-US"/>
        </a:p>
      </dgm:t>
    </dgm:pt>
    <dgm:pt modelId="{382A0218-44E4-4FDA-9AFE-8EBFE8C481F9}" type="pres">
      <dgm:prSet presAssocID="{254951FE-816F-40E6-A86C-3070CAEBA43C}" presName="hierFlow" presStyleCnt="0"/>
      <dgm:spPr/>
      <dgm:t>
        <a:bodyPr/>
        <a:lstStyle/>
        <a:p>
          <a:endParaRPr lang="en-US"/>
        </a:p>
      </dgm:t>
    </dgm:pt>
    <dgm:pt modelId="{291B0CFC-E62E-45F8-840C-F07B6FB73620}" type="pres">
      <dgm:prSet presAssocID="{254951FE-816F-40E6-A86C-3070CAEBA43C}" presName="firstBuf" presStyleCnt="0"/>
      <dgm:spPr/>
      <dgm:t>
        <a:bodyPr/>
        <a:lstStyle/>
        <a:p>
          <a:endParaRPr lang="en-US"/>
        </a:p>
      </dgm:t>
    </dgm:pt>
    <dgm:pt modelId="{2C188EAC-4494-4666-9067-769FB9827EAD}" type="pres">
      <dgm:prSet presAssocID="{254951FE-816F-40E6-A86C-3070CAEBA43C}" presName="hierChild1" presStyleCnt="0">
        <dgm:presLayoutVars>
          <dgm:chPref val="1"/>
          <dgm:animOne val="branch"/>
          <dgm:animLvl val="lvl"/>
        </dgm:presLayoutVars>
      </dgm:prSet>
      <dgm:spPr/>
      <dgm:t>
        <a:bodyPr/>
        <a:lstStyle/>
        <a:p>
          <a:endParaRPr lang="en-US"/>
        </a:p>
      </dgm:t>
    </dgm:pt>
    <dgm:pt modelId="{F2918D91-544C-4F3E-9790-9736CE33E64E}" type="pres">
      <dgm:prSet presAssocID="{636D75B5-0595-47F4-A09A-76924005F403}" presName="Name14" presStyleCnt="0"/>
      <dgm:spPr/>
      <dgm:t>
        <a:bodyPr/>
        <a:lstStyle/>
        <a:p>
          <a:endParaRPr lang="en-US"/>
        </a:p>
      </dgm:t>
    </dgm:pt>
    <dgm:pt modelId="{0D037424-9B16-4FD6-A7DD-FEB30EF5AA23}" type="pres">
      <dgm:prSet presAssocID="{636D75B5-0595-47F4-A09A-76924005F403}" presName="level1Shape" presStyleLbl="node0" presStyleIdx="0" presStyleCnt="1">
        <dgm:presLayoutVars>
          <dgm:chPref val="3"/>
        </dgm:presLayoutVars>
      </dgm:prSet>
      <dgm:spPr/>
      <dgm:t>
        <a:bodyPr/>
        <a:lstStyle/>
        <a:p>
          <a:endParaRPr lang="en-US"/>
        </a:p>
      </dgm:t>
    </dgm:pt>
    <dgm:pt modelId="{450C498B-1DA1-4FE6-A49D-A5BC5B1CF8F2}" type="pres">
      <dgm:prSet presAssocID="{636D75B5-0595-47F4-A09A-76924005F403}" presName="hierChild2" presStyleCnt="0"/>
      <dgm:spPr/>
      <dgm:t>
        <a:bodyPr/>
        <a:lstStyle/>
        <a:p>
          <a:endParaRPr lang="en-US"/>
        </a:p>
      </dgm:t>
    </dgm:pt>
    <dgm:pt modelId="{11A837B4-935F-4DE2-AB41-6EBE71CA2F7C}" type="pres">
      <dgm:prSet presAssocID="{E64EA2C3-3975-4FB6-9C45-1755E0FB9E20}" presName="Name19" presStyleLbl="parChTrans1D2" presStyleIdx="0" presStyleCnt="2"/>
      <dgm:spPr/>
      <dgm:t>
        <a:bodyPr/>
        <a:lstStyle/>
        <a:p>
          <a:endParaRPr lang="en-US"/>
        </a:p>
      </dgm:t>
    </dgm:pt>
    <dgm:pt modelId="{F889BD3B-691E-4037-B972-1EE9B22E0AF6}" type="pres">
      <dgm:prSet presAssocID="{DCD599FA-4192-4C31-A73C-3C8123295667}" presName="Name21" presStyleCnt="0"/>
      <dgm:spPr/>
      <dgm:t>
        <a:bodyPr/>
        <a:lstStyle/>
        <a:p>
          <a:endParaRPr lang="en-US"/>
        </a:p>
      </dgm:t>
    </dgm:pt>
    <dgm:pt modelId="{310898F1-EBDD-460C-9E7D-978D454DFBA8}" type="pres">
      <dgm:prSet presAssocID="{DCD599FA-4192-4C31-A73C-3C8123295667}" presName="level2Shape" presStyleLbl="node2" presStyleIdx="0" presStyleCnt="2"/>
      <dgm:spPr/>
      <dgm:t>
        <a:bodyPr/>
        <a:lstStyle/>
        <a:p>
          <a:endParaRPr lang="en-US"/>
        </a:p>
      </dgm:t>
    </dgm:pt>
    <dgm:pt modelId="{9D63255D-A33B-46F2-91BD-B83636284465}" type="pres">
      <dgm:prSet presAssocID="{DCD599FA-4192-4C31-A73C-3C8123295667}" presName="hierChild3" presStyleCnt="0"/>
      <dgm:spPr/>
      <dgm:t>
        <a:bodyPr/>
        <a:lstStyle/>
        <a:p>
          <a:endParaRPr lang="en-US"/>
        </a:p>
      </dgm:t>
    </dgm:pt>
    <dgm:pt modelId="{0BCDE43B-38BD-45B5-8D06-B10C176C4CBA}" type="pres">
      <dgm:prSet presAssocID="{AD3F9342-DB35-4133-981C-210E04D54530}" presName="Name19" presStyleLbl="parChTrans1D3" presStyleIdx="0" presStyleCnt="4"/>
      <dgm:spPr/>
      <dgm:t>
        <a:bodyPr/>
        <a:lstStyle/>
        <a:p>
          <a:endParaRPr lang="en-US"/>
        </a:p>
      </dgm:t>
    </dgm:pt>
    <dgm:pt modelId="{B8E0746A-BA7F-4738-B13F-507DE6471050}" type="pres">
      <dgm:prSet presAssocID="{B700AC1D-E179-40EF-B353-B5A8165BCB7A}" presName="Name21" presStyleCnt="0"/>
      <dgm:spPr/>
      <dgm:t>
        <a:bodyPr/>
        <a:lstStyle/>
        <a:p>
          <a:endParaRPr lang="en-US"/>
        </a:p>
      </dgm:t>
    </dgm:pt>
    <dgm:pt modelId="{8F333FEF-81F1-45E5-9345-AAA4321E87A3}" type="pres">
      <dgm:prSet presAssocID="{B700AC1D-E179-40EF-B353-B5A8165BCB7A}" presName="level2Shape" presStyleLbl="node3" presStyleIdx="0" presStyleCnt="4"/>
      <dgm:spPr/>
      <dgm:t>
        <a:bodyPr/>
        <a:lstStyle/>
        <a:p>
          <a:endParaRPr lang="en-US"/>
        </a:p>
      </dgm:t>
    </dgm:pt>
    <dgm:pt modelId="{5449E5F4-5F93-4E35-9FCE-3A9C101B6556}" type="pres">
      <dgm:prSet presAssocID="{B700AC1D-E179-40EF-B353-B5A8165BCB7A}" presName="hierChild3" presStyleCnt="0"/>
      <dgm:spPr/>
      <dgm:t>
        <a:bodyPr/>
        <a:lstStyle/>
        <a:p>
          <a:endParaRPr lang="en-US"/>
        </a:p>
      </dgm:t>
    </dgm:pt>
    <dgm:pt modelId="{83134345-5B84-46AF-BB5F-F73CFEC42285}" type="pres">
      <dgm:prSet presAssocID="{CC3C0C9A-2C7C-434B-AFA4-DDBE5B5EEBD5}" presName="Name19" presStyleLbl="parChTrans1D3" presStyleIdx="1" presStyleCnt="4"/>
      <dgm:spPr/>
      <dgm:t>
        <a:bodyPr/>
        <a:lstStyle/>
        <a:p>
          <a:endParaRPr lang="en-US"/>
        </a:p>
      </dgm:t>
    </dgm:pt>
    <dgm:pt modelId="{02911E4B-5596-42B1-8361-07FABC830F21}" type="pres">
      <dgm:prSet presAssocID="{CC1B1131-990A-4BDB-8AD2-8E812DFB6E1C}" presName="Name21" presStyleCnt="0"/>
      <dgm:spPr/>
      <dgm:t>
        <a:bodyPr/>
        <a:lstStyle/>
        <a:p>
          <a:endParaRPr lang="en-US"/>
        </a:p>
      </dgm:t>
    </dgm:pt>
    <dgm:pt modelId="{973F4065-55E7-424D-8DDB-1217081C620D}" type="pres">
      <dgm:prSet presAssocID="{CC1B1131-990A-4BDB-8AD2-8E812DFB6E1C}" presName="level2Shape" presStyleLbl="node3" presStyleIdx="1" presStyleCnt="4"/>
      <dgm:spPr/>
      <dgm:t>
        <a:bodyPr/>
        <a:lstStyle/>
        <a:p>
          <a:endParaRPr lang="en-US"/>
        </a:p>
      </dgm:t>
    </dgm:pt>
    <dgm:pt modelId="{3C6CCFDC-0B27-4F4E-8A51-5E1B2CDBFD6A}" type="pres">
      <dgm:prSet presAssocID="{CC1B1131-990A-4BDB-8AD2-8E812DFB6E1C}" presName="hierChild3" presStyleCnt="0"/>
      <dgm:spPr/>
      <dgm:t>
        <a:bodyPr/>
        <a:lstStyle/>
        <a:p>
          <a:endParaRPr lang="en-US"/>
        </a:p>
      </dgm:t>
    </dgm:pt>
    <dgm:pt modelId="{81409494-DA36-4B2B-B6C0-AB86C002955C}" type="pres">
      <dgm:prSet presAssocID="{AEB3D11C-47B8-4EC9-B8BC-4CE64D812610}" presName="Name19" presStyleLbl="parChTrans1D2" presStyleIdx="1" presStyleCnt="2"/>
      <dgm:spPr/>
      <dgm:t>
        <a:bodyPr/>
        <a:lstStyle/>
        <a:p>
          <a:endParaRPr lang="en-US"/>
        </a:p>
      </dgm:t>
    </dgm:pt>
    <dgm:pt modelId="{6B3092DC-FC20-4F1A-8EB8-35178DCC9057}" type="pres">
      <dgm:prSet presAssocID="{71F50276-C829-4D0B-8340-F1F3ED75B0A1}" presName="Name21" presStyleCnt="0"/>
      <dgm:spPr/>
      <dgm:t>
        <a:bodyPr/>
        <a:lstStyle/>
        <a:p>
          <a:endParaRPr lang="en-US"/>
        </a:p>
      </dgm:t>
    </dgm:pt>
    <dgm:pt modelId="{F87CD3D2-4A72-4B50-A948-BDE616382CE1}" type="pres">
      <dgm:prSet presAssocID="{71F50276-C829-4D0B-8340-F1F3ED75B0A1}" presName="level2Shape" presStyleLbl="node2" presStyleIdx="1" presStyleCnt="2"/>
      <dgm:spPr/>
      <dgm:t>
        <a:bodyPr/>
        <a:lstStyle/>
        <a:p>
          <a:endParaRPr lang="en-US"/>
        </a:p>
      </dgm:t>
    </dgm:pt>
    <dgm:pt modelId="{C584D8EB-A439-4F34-BD55-8DA8DF9E403C}" type="pres">
      <dgm:prSet presAssocID="{71F50276-C829-4D0B-8340-F1F3ED75B0A1}" presName="hierChild3" presStyleCnt="0"/>
      <dgm:spPr/>
      <dgm:t>
        <a:bodyPr/>
        <a:lstStyle/>
        <a:p>
          <a:endParaRPr lang="en-US"/>
        </a:p>
      </dgm:t>
    </dgm:pt>
    <dgm:pt modelId="{86F2F9FB-5EEB-4116-A596-4B12EBB72018}" type="pres">
      <dgm:prSet presAssocID="{C7B0BACA-A65F-44E4-8C2B-ACF1F8B27050}" presName="Name19" presStyleLbl="parChTrans1D3" presStyleIdx="2" presStyleCnt="4"/>
      <dgm:spPr/>
      <dgm:t>
        <a:bodyPr/>
        <a:lstStyle/>
        <a:p>
          <a:endParaRPr lang="en-US"/>
        </a:p>
      </dgm:t>
    </dgm:pt>
    <dgm:pt modelId="{D31266C1-EC57-4E16-8539-96DE8BCFEDB7}" type="pres">
      <dgm:prSet presAssocID="{ADAE1CAD-5698-405A-808D-0AEBBCF4B5C1}" presName="Name21" presStyleCnt="0"/>
      <dgm:spPr/>
    </dgm:pt>
    <dgm:pt modelId="{FE598FC2-14A4-4D76-8360-E8126952FAA0}" type="pres">
      <dgm:prSet presAssocID="{ADAE1CAD-5698-405A-808D-0AEBBCF4B5C1}" presName="level2Shape" presStyleLbl="node3" presStyleIdx="2" presStyleCnt="4"/>
      <dgm:spPr/>
      <dgm:t>
        <a:bodyPr/>
        <a:lstStyle/>
        <a:p>
          <a:endParaRPr lang="en-US"/>
        </a:p>
      </dgm:t>
    </dgm:pt>
    <dgm:pt modelId="{4353C535-C59C-46D1-AF07-18730D91DD60}" type="pres">
      <dgm:prSet presAssocID="{ADAE1CAD-5698-405A-808D-0AEBBCF4B5C1}" presName="hierChild3" presStyleCnt="0"/>
      <dgm:spPr/>
    </dgm:pt>
    <dgm:pt modelId="{FF13B5BE-AC27-4595-BF31-FA6C92A29747}" type="pres">
      <dgm:prSet presAssocID="{48831A73-BB35-4B43-A72B-97F15B205A8B}" presName="Name19" presStyleLbl="parChTrans1D3" presStyleIdx="3" presStyleCnt="4"/>
      <dgm:spPr/>
      <dgm:t>
        <a:bodyPr/>
        <a:lstStyle/>
        <a:p>
          <a:endParaRPr lang="en-US"/>
        </a:p>
      </dgm:t>
    </dgm:pt>
    <dgm:pt modelId="{846ADAF8-7D3D-4144-9971-97A48AFB3ED0}" type="pres">
      <dgm:prSet presAssocID="{717B9A23-38ED-495E-AB5B-A02BE06807E0}" presName="Name21" presStyleCnt="0"/>
      <dgm:spPr/>
    </dgm:pt>
    <dgm:pt modelId="{26328131-0BC5-4D71-8123-F1E52A7CB33F}" type="pres">
      <dgm:prSet presAssocID="{717B9A23-38ED-495E-AB5B-A02BE06807E0}" presName="level2Shape" presStyleLbl="node3" presStyleIdx="3" presStyleCnt="4"/>
      <dgm:spPr/>
      <dgm:t>
        <a:bodyPr/>
        <a:lstStyle/>
        <a:p>
          <a:endParaRPr lang="en-US"/>
        </a:p>
      </dgm:t>
    </dgm:pt>
    <dgm:pt modelId="{6B21395C-882B-4912-B9A0-AD1F16AB7CB9}" type="pres">
      <dgm:prSet presAssocID="{717B9A23-38ED-495E-AB5B-A02BE06807E0}" presName="hierChild3" presStyleCnt="0"/>
      <dgm:spPr/>
    </dgm:pt>
    <dgm:pt modelId="{3D45892E-4FEB-471B-8165-BEB637B2DEF0}" type="pres">
      <dgm:prSet presAssocID="{254951FE-816F-40E6-A86C-3070CAEBA43C}" presName="bgShapesFlow" presStyleCnt="0"/>
      <dgm:spPr/>
      <dgm:t>
        <a:bodyPr/>
        <a:lstStyle/>
        <a:p>
          <a:endParaRPr lang="en-US"/>
        </a:p>
      </dgm:t>
    </dgm:pt>
    <dgm:pt modelId="{5937B25B-1C17-4345-9BDA-408A60616CF9}" type="pres">
      <dgm:prSet presAssocID="{64D4D37B-FDED-414E-A967-16A3CB5426EC}" presName="rectComp" presStyleCnt="0"/>
      <dgm:spPr/>
      <dgm:t>
        <a:bodyPr/>
        <a:lstStyle/>
        <a:p>
          <a:endParaRPr lang="en-US"/>
        </a:p>
      </dgm:t>
    </dgm:pt>
    <dgm:pt modelId="{5720C9A5-9413-4039-8298-7C7A27407075}" type="pres">
      <dgm:prSet presAssocID="{64D4D37B-FDED-414E-A967-16A3CB5426EC}" presName="bgRect" presStyleLbl="bgShp" presStyleIdx="0" presStyleCnt="3"/>
      <dgm:spPr/>
      <dgm:t>
        <a:bodyPr/>
        <a:lstStyle/>
        <a:p>
          <a:endParaRPr lang="en-US"/>
        </a:p>
      </dgm:t>
    </dgm:pt>
    <dgm:pt modelId="{1A044A5A-6AE4-48C9-9DEE-3F830AACE092}" type="pres">
      <dgm:prSet presAssocID="{64D4D37B-FDED-414E-A967-16A3CB5426EC}" presName="bgRectTx" presStyleLbl="bgShp" presStyleIdx="0" presStyleCnt="3">
        <dgm:presLayoutVars>
          <dgm:bulletEnabled val="1"/>
        </dgm:presLayoutVars>
      </dgm:prSet>
      <dgm:spPr/>
      <dgm:t>
        <a:bodyPr/>
        <a:lstStyle/>
        <a:p>
          <a:endParaRPr lang="en-US"/>
        </a:p>
      </dgm:t>
    </dgm:pt>
    <dgm:pt modelId="{AFFEBE0E-5383-4A37-8B47-48BBA28CA69B}" type="pres">
      <dgm:prSet presAssocID="{64D4D37B-FDED-414E-A967-16A3CB5426EC}" presName="spComp" presStyleCnt="0"/>
      <dgm:spPr/>
      <dgm:t>
        <a:bodyPr/>
        <a:lstStyle/>
        <a:p>
          <a:endParaRPr lang="en-US"/>
        </a:p>
      </dgm:t>
    </dgm:pt>
    <dgm:pt modelId="{9ABA08FF-D7DD-4CAF-BBDB-004EB6FA6E98}" type="pres">
      <dgm:prSet presAssocID="{64D4D37B-FDED-414E-A967-16A3CB5426EC}" presName="vSp" presStyleCnt="0"/>
      <dgm:spPr/>
      <dgm:t>
        <a:bodyPr/>
        <a:lstStyle/>
        <a:p>
          <a:endParaRPr lang="en-US"/>
        </a:p>
      </dgm:t>
    </dgm:pt>
    <dgm:pt modelId="{3E3DA7C9-CF44-4D48-96E8-F8C7C744D77D}" type="pres">
      <dgm:prSet presAssocID="{4874A1A4-112F-46D2-8571-2A8E044C5EE3}" presName="rectComp" presStyleCnt="0"/>
      <dgm:spPr/>
      <dgm:t>
        <a:bodyPr/>
        <a:lstStyle/>
        <a:p>
          <a:endParaRPr lang="en-US"/>
        </a:p>
      </dgm:t>
    </dgm:pt>
    <dgm:pt modelId="{D00EA2A5-2879-41F1-A209-21357ED7096D}" type="pres">
      <dgm:prSet presAssocID="{4874A1A4-112F-46D2-8571-2A8E044C5EE3}" presName="bgRect" presStyleLbl="bgShp" presStyleIdx="1" presStyleCnt="3"/>
      <dgm:spPr/>
      <dgm:t>
        <a:bodyPr/>
        <a:lstStyle/>
        <a:p>
          <a:endParaRPr lang="en-US"/>
        </a:p>
      </dgm:t>
    </dgm:pt>
    <dgm:pt modelId="{ED49EF2B-131C-4B90-8D21-EFBAFB5719DE}" type="pres">
      <dgm:prSet presAssocID="{4874A1A4-112F-46D2-8571-2A8E044C5EE3}" presName="bgRectTx" presStyleLbl="bgShp" presStyleIdx="1" presStyleCnt="3">
        <dgm:presLayoutVars>
          <dgm:bulletEnabled val="1"/>
        </dgm:presLayoutVars>
      </dgm:prSet>
      <dgm:spPr/>
      <dgm:t>
        <a:bodyPr/>
        <a:lstStyle/>
        <a:p>
          <a:endParaRPr lang="en-US"/>
        </a:p>
      </dgm:t>
    </dgm:pt>
    <dgm:pt modelId="{E2B1C971-8077-402D-B685-1BC9D4920E56}" type="pres">
      <dgm:prSet presAssocID="{4874A1A4-112F-46D2-8571-2A8E044C5EE3}" presName="spComp" presStyleCnt="0"/>
      <dgm:spPr/>
      <dgm:t>
        <a:bodyPr/>
        <a:lstStyle/>
        <a:p>
          <a:endParaRPr lang="en-US"/>
        </a:p>
      </dgm:t>
    </dgm:pt>
    <dgm:pt modelId="{5F28A1B1-8D88-44B4-BC7F-97FC3A28F50D}" type="pres">
      <dgm:prSet presAssocID="{4874A1A4-112F-46D2-8571-2A8E044C5EE3}" presName="vSp" presStyleCnt="0"/>
      <dgm:spPr/>
      <dgm:t>
        <a:bodyPr/>
        <a:lstStyle/>
        <a:p>
          <a:endParaRPr lang="en-US"/>
        </a:p>
      </dgm:t>
    </dgm:pt>
    <dgm:pt modelId="{C101264F-214A-4B85-8573-2BBFF15D15B3}" type="pres">
      <dgm:prSet presAssocID="{7D92A0CF-CE52-4F35-9024-DAC79D289398}" presName="rectComp" presStyleCnt="0"/>
      <dgm:spPr/>
      <dgm:t>
        <a:bodyPr/>
        <a:lstStyle/>
        <a:p>
          <a:endParaRPr lang="en-US"/>
        </a:p>
      </dgm:t>
    </dgm:pt>
    <dgm:pt modelId="{B4B3AC22-6962-4CA9-BF2E-78D2C1FA9BDD}" type="pres">
      <dgm:prSet presAssocID="{7D92A0CF-CE52-4F35-9024-DAC79D289398}" presName="bgRect" presStyleLbl="bgShp" presStyleIdx="2" presStyleCnt="3" custLinFactNeighborY="1130"/>
      <dgm:spPr/>
      <dgm:t>
        <a:bodyPr/>
        <a:lstStyle/>
        <a:p>
          <a:endParaRPr lang="en-US"/>
        </a:p>
      </dgm:t>
    </dgm:pt>
    <dgm:pt modelId="{7BBDD4E6-94E6-451D-B58D-BD06001CFAE6}" type="pres">
      <dgm:prSet presAssocID="{7D92A0CF-CE52-4F35-9024-DAC79D289398}" presName="bgRectTx" presStyleLbl="bgShp" presStyleIdx="2" presStyleCnt="3">
        <dgm:presLayoutVars>
          <dgm:bulletEnabled val="1"/>
        </dgm:presLayoutVars>
      </dgm:prSet>
      <dgm:spPr/>
      <dgm:t>
        <a:bodyPr/>
        <a:lstStyle/>
        <a:p>
          <a:endParaRPr lang="en-US"/>
        </a:p>
      </dgm:t>
    </dgm:pt>
  </dgm:ptLst>
  <dgm:cxnLst>
    <dgm:cxn modelId="{E061DA82-69C0-414B-96CF-8BA7A8DAAD02}" type="presOf" srcId="{636D75B5-0595-47F4-A09A-76924005F403}" destId="{0D037424-9B16-4FD6-A7DD-FEB30EF5AA23}" srcOrd="0" destOrd="0" presId="urn:microsoft.com/office/officeart/2005/8/layout/hierarchy6"/>
    <dgm:cxn modelId="{4C829FED-13D6-4A83-8521-6EC5AAFCC9AD}" type="presOf" srcId="{7D92A0CF-CE52-4F35-9024-DAC79D289398}" destId="{B4B3AC22-6962-4CA9-BF2E-78D2C1FA9BDD}" srcOrd="0" destOrd="0" presId="urn:microsoft.com/office/officeart/2005/8/layout/hierarchy6"/>
    <dgm:cxn modelId="{477C8099-2643-4FB3-B6DE-4A4296BC2892}" type="presOf" srcId="{AD3F9342-DB35-4133-981C-210E04D54530}" destId="{0BCDE43B-38BD-45B5-8D06-B10C176C4CBA}" srcOrd="0" destOrd="0" presId="urn:microsoft.com/office/officeart/2005/8/layout/hierarchy6"/>
    <dgm:cxn modelId="{359CD568-21DA-49F0-A6D4-B7106842262B}" type="presOf" srcId="{CC3C0C9A-2C7C-434B-AFA4-DDBE5B5EEBD5}" destId="{83134345-5B84-46AF-BB5F-F73CFEC42285}" srcOrd="0" destOrd="0" presId="urn:microsoft.com/office/officeart/2005/8/layout/hierarchy6"/>
    <dgm:cxn modelId="{30FF242B-381D-470A-B30B-DA7217FE3ED8}" type="presOf" srcId="{7D92A0CF-CE52-4F35-9024-DAC79D289398}" destId="{7BBDD4E6-94E6-451D-B58D-BD06001CFAE6}" srcOrd="1" destOrd="0" presId="urn:microsoft.com/office/officeart/2005/8/layout/hierarchy6"/>
    <dgm:cxn modelId="{FA7AD38A-D3EB-4A4A-A96E-F6F319426F1D}" type="presOf" srcId="{4874A1A4-112F-46D2-8571-2A8E044C5EE3}" destId="{ED49EF2B-131C-4B90-8D21-EFBAFB5719DE}" srcOrd="1" destOrd="0" presId="urn:microsoft.com/office/officeart/2005/8/layout/hierarchy6"/>
    <dgm:cxn modelId="{14430673-B957-4B59-BB60-E12EF762BC5A}" srcId="{636D75B5-0595-47F4-A09A-76924005F403}" destId="{DCD599FA-4192-4C31-A73C-3C8123295667}" srcOrd="0" destOrd="0" parTransId="{E64EA2C3-3975-4FB6-9C45-1755E0FB9E20}" sibTransId="{883B5837-6EC0-4F43-98DE-177BEB6DCEA4}"/>
    <dgm:cxn modelId="{EA17385B-62E5-4527-BC5F-62C77BFCB6F5}" srcId="{636D75B5-0595-47F4-A09A-76924005F403}" destId="{71F50276-C829-4D0B-8340-F1F3ED75B0A1}" srcOrd="1" destOrd="0" parTransId="{AEB3D11C-47B8-4EC9-B8BC-4CE64D812610}" sibTransId="{DC9EAB55-5B73-45FF-B3AB-C40ED5C5C527}"/>
    <dgm:cxn modelId="{6FA659D7-8EE5-4647-91D8-2F99B1298BAD}" type="presOf" srcId="{64D4D37B-FDED-414E-A967-16A3CB5426EC}" destId="{5720C9A5-9413-4039-8298-7C7A27407075}" srcOrd="0" destOrd="0" presId="urn:microsoft.com/office/officeart/2005/8/layout/hierarchy6"/>
    <dgm:cxn modelId="{92D150F2-8F15-4132-8D5B-EDF43C7F395B}" srcId="{254951FE-816F-40E6-A86C-3070CAEBA43C}" destId="{636D75B5-0595-47F4-A09A-76924005F403}" srcOrd="0" destOrd="0" parTransId="{3A5931B9-3D45-4138-ACE1-C85C0AA90A6B}" sibTransId="{4B543A1D-CD8C-4603-8C26-B7E15CB2B703}"/>
    <dgm:cxn modelId="{24D92CBD-6671-4A8D-9135-2A55A461ACA9}" type="presOf" srcId="{C7B0BACA-A65F-44E4-8C2B-ACF1F8B27050}" destId="{86F2F9FB-5EEB-4116-A596-4B12EBB72018}" srcOrd="0" destOrd="0" presId="urn:microsoft.com/office/officeart/2005/8/layout/hierarchy6"/>
    <dgm:cxn modelId="{A3D5614C-D101-4872-BF6B-9B010A8DB40D}" srcId="{DCD599FA-4192-4C31-A73C-3C8123295667}" destId="{CC1B1131-990A-4BDB-8AD2-8E812DFB6E1C}" srcOrd="1" destOrd="0" parTransId="{CC3C0C9A-2C7C-434B-AFA4-DDBE5B5EEBD5}" sibTransId="{F28CF52C-37B6-482D-8DBB-7B46FA90F101}"/>
    <dgm:cxn modelId="{2DA07655-9800-4E88-9623-7AC23ABA30BA}" type="presOf" srcId="{E64EA2C3-3975-4FB6-9C45-1755E0FB9E20}" destId="{11A837B4-935F-4DE2-AB41-6EBE71CA2F7C}" srcOrd="0" destOrd="0" presId="urn:microsoft.com/office/officeart/2005/8/layout/hierarchy6"/>
    <dgm:cxn modelId="{02BC7B04-9BFB-451A-9696-B321D96D66B5}" type="presOf" srcId="{717B9A23-38ED-495E-AB5B-A02BE06807E0}" destId="{26328131-0BC5-4D71-8123-F1E52A7CB33F}" srcOrd="0" destOrd="0" presId="urn:microsoft.com/office/officeart/2005/8/layout/hierarchy6"/>
    <dgm:cxn modelId="{07EE5258-06B5-4221-A9F2-58C077DCB430}" srcId="{71F50276-C829-4D0B-8340-F1F3ED75B0A1}" destId="{ADAE1CAD-5698-405A-808D-0AEBBCF4B5C1}" srcOrd="0" destOrd="0" parTransId="{C7B0BACA-A65F-44E4-8C2B-ACF1F8B27050}" sibTransId="{5F5E1646-8974-4BF1-9EF1-4B571311A1E7}"/>
    <dgm:cxn modelId="{EFC98380-849F-4B96-8D47-C4EB44B02592}" type="presOf" srcId="{AEB3D11C-47B8-4EC9-B8BC-4CE64D812610}" destId="{81409494-DA36-4B2B-B6C0-AB86C002955C}" srcOrd="0" destOrd="0" presId="urn:microsoft.com/office/officeart/2005/8/layout/hierarchy6"/>
    <dgm:cxn modelId="{06BA566D-703F-4ACD-8CF2-97E7ECBD3B47}" type="presOf" srcId="{CC1B1131-990A-4BDB-8AD2-8E812DFB6E1C}" destId="{973F4065-55E7-424D-8DDB-1217081C620D}" srcOrd="0" destOrd="0" presId="urn:microsoft.com/office/officeart/2005/8/layout/hierarchy6"/>
    <dgm:cxn modelId="{2BA5DC2E-982A-4CF1-BFE9-A17DEC6F0104}" type="presOf" srcId="{48831A73-BB35-4B43-A72B-97F15B205A8B}" destId="{FF13B5BE-AC27-4595-BF31-FA6C92A29747}" srcOrd="0" destOrd="0" presId="urn:microsoft.com/office/officeart/2005/8/layout/hierarchy6"/>
    <dgm:cxn modelId="{922C787A-8ED5-4AD3-99C4-F3532F12A7F8}" type="presOf" srcId="{B700AC1D-E179-40EF-B353-B5A8165BCB7A}" destId="{8F333FEF-81F1-45E5-9345-AAA4321E87A3}" srcOrd="0" destOrd="0" presId="urn:microsoft.com/office/officeart/2005/8/layout/hierarchy6"/>
    <dgm:cxn modelId="{41F98EF2-FC17-43AB-BAE3-0AFFCA889F18}" type="presOf" srcId="{71F50276-C829-4D0B-8340-F1F3ED75B0A1}" destId="{F87CD3D2-4A72-4B50-A948-BDE616382CE1}" srcOrd="0" destOrd="0" presId="urn:microsoft.com/office/officeart/2005/8/layout/hierarchy6"/>
    <dgm:cxn modelId="{2996AA1C-2F1B-4BA6-B46D-874D6CFF5F9F}" srcId="{71F50276-C829-4D0B-8340-F1F3ED75B0A1}" destId="{717B9A23-38ED-495E-AB5B-A02BE06807E0}" srcOrd="1" destOrd="0" parTransId="{48831A73-BB35-4B43-A72B-97F15B205A8B}" sibTransId="{4859034C-61BC-48D5-AA7B-59B2CBBBCD73}"/>
    <dgm:cxn modelId="{06F03344-0145-4F99-9394-01B620456B7B}" type="presOf" srcId="{254951FE-816F-40E6-A86C-3070CAEBA43C}" destId="{ADD79540-47F4-4E96-AD9D-C500EB0B8AFB}" srcOrd="0" destOrd="0" presId="urn:microsoft.com/office/officeart/2005/8/layout/hierarchy6"/>
    <dgm:cxn modelId="{8D1E5E8D-352A-425A-B1AE-DB77A33A72CE}" srcId="{254951FE-816F-40E6-A86C-3070CAEBA43C}" destId="{64D4D37B-FDED-414E-A967-16A3CB5426EC}" srcOrd="1" destOrd="0" parTransId="{EE18F39E-89C8-4497-8EDB-D67B5718C872}" sibTransId="{FD0DEBD5-C585-4850-906F-8248F8F8F044}"/>
    <dgm:cxn modelId="{85D5409D-C37C-4D59-B9FA-35E4B742EB0C}" type="presOf" srcId="{ADAE1CAD-5698-405A-808D-0AEBBCF4B5C1}" destId="{FE598FC2-14A4-4D76-8360-E8126952FAA0}" srcOrd="0" destOrd="0" presId="urn:microsoft.com/office/officeart/2005/8/layout/hierarchy6"/>
    <dgm:cxn modelId="{23E2AEF4-0EBB-43A8-8457-9A9E39495EE3}" srcId="{254951FE-816F-40E6-A86C-3070CAEBA43C}" destId="{7D92A0CF-CE52-4F35-9024-DAC79D289398}" srcOrd="3" destOrd="0" parTransId="{4FC21941-8455-4E5E-87C9-55E662A33CEF}" sibTransId="{DF3852F1-5E0D-4A5A-A90D-296B0CD4A315}"/>
    <dgm:cxn modelId="{24816621-FDCA-48A9-9056-C25E9841E33A}" srcId="{DCD599FA-4192-4C31-A73C-3C8123295667}" destId="{B700AC1D-E179-40EF-B353-B5A8165BCB7A}" srcOrd="0" destOrd="0" parTransId="{AD3F9342-DB35-4133-981C-210E04D54530}" sibTransId="{7216F946-6828-4829-8071-8A575F977D1F}"/>
    <dgm:cxn modelId="{BBCF1864-8863-43BD-B77A-69CAC2E5F90A}" type="presOf" srcId="{DCD599FA-4192-4C31-A73C-3C8123295667}" destId="{310898F1-EBDD-460C-9E7D-978D454DFBA8}" srcOrd="0" destOrd="0" presId="urn:microsoft.com/office/officeart/2005/8/layout/hierarchy6"/>
    <dgm:cxn modelId="{B82933F5-C8E5-4BA7-9A25-616CF417B4BD}" type="presOf" srcId="{64D4D37B-FDED-414E-A967-16A3CB5426EC}" destId="{1A044A5A-6AE4-48C9-9DEE-3F830AACE092}" srcOrd="1" destOrd="0" presId="urn:microsoft.com/office/officeart/2005/8/layout/hierarchy6"/>
    <dgm:cxn modelId="{7252A02F-6006-4E83-ACB1-197141558AA3}" type="presOf" srcId="{4874A1A4-112F-46D2-8571-2A8E044C5EE3}" destId="{D00EA2A5-2879-41F1-A209-21357ED7096D}" srcOrd="0" destOrd="0" presId="urn:microsoft.com/office/officeart/2005/8/layout/hierarchy6"/>
    <dgm:cxn modelId="{67DFED18-40FE-4D69-8E9F-60FE7E0C71E6}" srcId="{254951FE-816F-40E6-A86C-3070CAEBA43C}" destId="{4874A1A4-112F-46D2-8571-2A8E044C5EE3}" srcOrd="2" destOrd="0" parTransId="{F76B57AE-6F32-410A-AD9C-B9E3126B9527}" sibTransId="{59DD4B7E-5121-44BD-8752-9C8CBDD233CE}"/>
    <dgm:cxn modelId="{86B21BDA-BC68-4C5E-A7D6-C866FB2404EA}" type="presParOf" srcId="{ADD79540-47F4-4E96-AD9D-C500EB0B8AFB}" destId="{382A0218-44E4-4FDA-9AFE-8EBFE8C481F9}" srcOrd="0" destOrd="0" presId="urn:microsoft.com/office/officeart/2005/8/layout/hierarchy6"/>
    <dgm:cxn modelId="{999CA9EF-6721-4365-8E60-80323C8E97C5}" type="presParOf" srcId="{382A0218-44E4-4FDA-9AFE-8EBFE8C481F9}" destId="{291B0CFC-E62E-45F8-840C-F07B6FB73620}" srcOrd="0" destOrd="0" presId="urn:microsoft.com/office/officeart/2005/8/layout/hierarchy6"/>
    <dgm:cxn modelId="{F2A8191F-5978-4646-B571-D0128719A64D}" type="presParOf" srcId="{382A0218-44E4-4FDA-9AFE-8EBFE8C481F9}" destId="{2C188EAC-4494-4666-9067-769FB9827EAD}" srcOrd="1" destOrd="0" presId="urn:microsoft.com/office/officeart/2005/8/layout/hierarchy6"/>
    <dgm:cxn modelId="{AF2DB8E0-86E5-4256-90F1-16FF3C5CB554}" type="presParOf" srcId="{2C188EAC-4494-4666-9067-769FB9827EAD}" destId="{F2918D91-544C-4F3E-9790-9736CE33E64E}" srcOrd="0" destOrd="0" presId="urn:microsoft.com/office/officeart/2005/8/layout/hierarchy6"/>
    <dgm:cxn modelId="{CF07F94B-538B-4AE3-8324-3424ACDAA4FF}" type="presParOf" srcId="{F2918D91-544C-4F3E-9790-9736CE33E64E}" destId="{0D037424-9B16-4FD6-A7DD-FEB30EF5AA23}" srcOrd="0" destOrd="0" presId="urn:microsoft.com/office/officeart/2005/8/layout/hierarchy6"/>
    <dgm:cxn modelId="{69AF53E4-55C5-4419-AE67-EB2AD29DAE27}" type="presParOf" srcId="{F2918D91-544C-4F3E-9790-9736CE33E64E}" destId="{450C498B-1DA1-4FE6-A49D-A5BC5B1CF8F2}" srcOrd="1" destOrd="0" presId="urn:microsoft.com/office/officeart/2005/8/layout/hierarchy6"/>
    <dgm:cxn modelId="{6D63CB64-60E1-4C0F-9179-DAA1136FE56D}" type="presParOf" srcId="{450C498B-1DA1-4FE6-A49D-A5BC5B1CF8F2}" destId="{11A837B4-935F-4DE2-AB41-6EBE71CA2F7C}" srcOrd="0" destOrd="0" presId="urn:microsoft.com/office/officeart/2005/8/layout/hierarchy6"/>
    <dgm:cxn modelId="{DE757C8E-5BF6-43F6-BD17-F2EEFFF33F6B}" type="presParOf" srcId="{450C498B-1DA1-4FE6-A49D-A5BC5B1CF8F2}" destId="{F889BD3B-691E-4037-B972-1EE9B22E0AF6}" srcOrd="1" destOrd="0" presId="urn:microsoft.com/office/officeart/2005/8/layout/hierarchy6"/>
    <dgm:cxn modelId="{6A58D8B8-B0FC-47E3-95D0-151506A01B43}" type="presParOf" srcId="{F889BD3B-691E-4037-B972-1EE9B22E0AF6}" destId="{310898F1-EBDD-460C-9E7D-978D454DFBA8}" srcOrd="0" destOrd="0" presId="urn:microsoft.com/office/officeart/2005/8/layout/hierarchy6"/>
    <dgm:cxn modelId="{29C48DDA-F67F-4496-974F-FA1D6C5E999A}" type="presParOf" srcId="{F889BD3B-691E-4037-B972-1EE9B22E0AF6}" destId="{9D63255D-A33B-46F2-91BD-B83636284465}" srcOrd="1" destOrd="0" presId="urn:microsoft.com/office/officeart/2005/8/layout/hierarchy6"/>
    <dgm:cxn modelId="{7B1150F2-4660-4A35-9D78-43F985269155}" type="presParOf" srcId="{9D63255D-A33B-46F2-91BD-B83636284465}" destId="{0BCDE43B-38BD-45B5-8D06-B10C176C4CBA}" srcOrd="0" destOrd="0" presId="urn:microsoft.com/office/officeart/2005/8/layout/hierarchy6"/>
    <dgm:cxn modelId="{5BB10C26-8897-4D93-9E25-710B221F1695}" type="presParOf" srcId="{9D63255D-A33B-46F2-91BD-B83636284465}" destId="{B8E0746A-BA7F-4738-B13F-507DE6471050}" srcOrd="1" destOrd="0" presId="urn:microsoft.com/office/officeart/2005/8/layout/hierarchy6"/>
    <dgm:cxn modelId="{A95400DC-447B-4BC2-944B-35A7458F1651}" type="presParOf" srcId="{B8E0746A-BA7F-4738-B13F-507DE6471050}" destId="{8F333FEF-81F1-45E5-9345-AAA4321E87A3}" srcOrd="0" destOrd="0" presId="urn:microsoft.com/office/officeart/2005/8/layout/hierarchy6"/>
    <dgm:cxn modelId="{E4480965-101A-4809-AC27-856C80A3169E}" type="presParOf" srcId="{B8E0746A-BA7F-4738-B13F-507DE6471050}" destId="{5449E5F4-5F93-4E35-9FCE-3A9C101B6556}" srcOrd="1" destOrd="0" presId="urn:microsoft.com/office/officeart/2005/8/layout/hierarchy6"/>
    <dgm:cxn modelId="{4C83CB10-600C-4D32-B5CB-7A5F858A1B81}" type="presParOf" srcId="{9D63255D-A33B-46F2-91BD-B83636284465}" destId="{83134345-5B84-46AF-BB5F-F73CFEC42285}" srcOrd="2" destOrd="0" presId="urn:microsoft.com/office/officeart/2005/8/layout/hierarchy6"/>
    <dgm:cxn modelId="{1AA771C3-D8D2-4CBF-B4F8-7C34036CF0FC}" type="presParOf" srcId="{9D63255D-A33B-46F2-91BD-B83636284465}" destId="{02911E4B-5596-42B1-8361-07FABC830F21}" srcOrd="3" destOrd="0" presId="urn:microsoft.com/office/officeart/2005/8/layout/hierarchy6"/>
    <dgm:cxn modelId="{407DA09B-5A56-470A-A43B-344732F32382}" type="presParOf" srcId="{02911E4B-5596-42B1-8361-07FABC830F21}" destId="{973F4065-55E7-424D-8DDB-1217081C620D}" srcOrd="0" destOrd="0" presId="urn:microsoft.com/office/officeart/2005/8/layout/hierarchy6"/>
    <dgm:cxn modelId="{668319E0-07A8-47F4-9AC6-9C0B1ED84189}" type="presParOf" srcId="{02911E4B-5596-42B1-8361-07FABC830F21}" destId="{3C6CCFDC-0B27-4F4E-8A51-5E1B2CDBFD6A}" srcOrd="1" destOrd="0" presId="urn:microsoft.com/office/officeart/2005/8/layout/hierarchy6"/>
    <dgm:cxn modelId="{5AAC9079-FB21-49D0-86F9-0091B43BE00D}" type="presParOf" srcId="{450C498B-1DA1-4FE6-A49D-A5BC5B1CF8F2}" destId="{81409494-DA36-4B2B-B6C0-AB86C002955C}" srcOrd="2" destOrd="0" presId="urn:microsoft.com/office/officeart/2005/8/layout/hierarchy6"/>
    <dgm:cxn modelId="{20F29AF6-033A-478F-8283-7AAFED8E5605}" type="presParOf" srcId="{450C498B-1DA1-4FE6-A49D-A5BC5B1CF8F2}" destId="{6B3092DC-FC20-4F1A-8EB8-35178DCC9057}" srcOrd="3" destOrd="0" presId="urn:microsoft.com/office/officeart/2005/8/layout/hierarchy6"/>
    <dgm:cxn modelId="{DE15114C-C228-4D4C-BB1E-907AD7ACF965}" type="presParOf" srcId="{6B3092DC-FC20-4F1A-8EB8-35178DCC9057}" destId="{F87CD3D2-4A72-4B50-A948-BDE616382CE1}" srcOrd="0" destOrd="0" presId="urn:microsoft.com/office/officeart/2005/8/layout/hierarchy6"/>
    <dgm:cxn modelId="{4B9D6F0F-6E7B-4E93-9777-4EED3F94769A}" type="presParOf" srcId="{6B3092DC-FC20-4F1A-8EB8-35178DCC9057}" destId="{C584D8EB-A439-4F34-BD55-8DA8DF9E403C}" srcOrd="1" destOrd="0" presId="urn:microsoft.com/office/officeart/2005/8/layout/hierarchy6"/>
    <dgm:cxn modelId="{B41A74F6-3D98-499E-8C1B-4FA9F849F2F0}" type="presParOf" srcId="{C584D8EB-A439-4F34-BD55-8DA8DF9E403C}" destId="{86F2F9FB-5EEB-4116-A596-4B12EBB72018}" srcOrd="0" destOrd="0" presId="urn:microsoft.com/office/officeart/2005/8/layout/hierarchy6"/>
    <dgm:cxn modelId="{BD984B22-7F65-4ECB-81ED-96659EB793C6}" type="presParOf" srcId="{C584D8EB-A439-4F34-BD55-8DA8DF9E403C}" destId="{D31266C1-EC57-4E16-8539-96DE8BCFEDB7}" srcOrd="1" destOrd="0" presId="urn:microsoft.com/office/officeart/2005/8/layout/hierarchy6"/>
    <dgm:cxn modelId="{AFA71C21-43C7-4A6E-AA1B-7526F8D110F7}" type="presParOf" srcId="{D31266C1-EC57-4E16-8539-96DE8BCFEDB7}" destId="{FE598FC2-14A4-4D76-8360-E8126952FAA0}" srcOrd="0" destOrd="0" presId="urn:microsoft.com/office/officeart/2005/8/layout/hierarchy6"/>
    <dgm:cxn modelId="{C1EE4FBE-577A-4082-A2AE-DE33BCB4D526}" type="presParOf" srcId="{D31266C1-EC57-4E16-8539-96DE8BCFEDB7}" destId="{4353C535-C59C-46D1-AF07-18730D91DD60}" srcOrd="1" destOrd="0" presId="urn:microsoft.com/office/officeart/2005/8/layout/hierarchy6"/>
    <dgm:cxn modelId="{ECBB9F6F-6861-468D-A1B1-75EE977B75C7}" type="presParOf" srcId="{C584D8EB-A439-4F34-BD55-8DA8DF9E403C}" destId="{FF13B5BE-AC27-4595-BF31-FA6C92A29747}" srcOrd="2" destOrd="0" presId="urn:microsoft.com/office/officeart/2005/8/layout/hierarchy6"/>
    <dgm:cxn modelId="{F3231944-F5A6-4654-80E8-8C353D3C72A4}" type="presParOf" srcId="{C584D8EB-A439-4F34-BD55-8DA8DF9E403C}" destId="{846ADAF8-7D3D-4144-9971-97A48AFB3ED0}" srcOrd="3" destOrd="0" presId="urn:microsoft.com/office/officeart/2005/8/layout/hierarchy6"/>
    <dgm:cxn modelId="{C984E49B-2C5D-4085-81F8-30A507ABE4BC}" type="presParOf" srcId="{846ADAF8-7D3D-4144-9971-97A48AFB3ED0}" destId="{26328131-0BC5-4D71-8123-F1E52A7CB33F}" srcOrd="0" destOrd="0" presId="urn:microsoft.com/office/officeart/2005/8/layout/hierarchy6"/>
    <dgm:cxn modelId="{821ECDAE-9E93-44E0-831C-0AE212436079}" type="presParOf" srcId="{846ADAF8-7D3D-4144-9971-97A48AFB3ED0}" destId="{6B21395C-882B-4912-B9A0-AD1F16AB7CB9}" srcOrd="1" destOrd="0" presId="urn:microsoft.com/office/officeart/2005/8/layout/hierarchy6"/>
    <dgm:cxn modelId="{72656A92-5F27-474E-8DDF-13EE288B8FF1}" type="presParOf" srcId="{ADD79540-47F4-4E96-AD9D-C500EB0B8AFB}" destId="{3D45892E-4FEB-471B-8165-BEB637B2DEF0}" srcOrd="1" destOrd="0" presId="urn:microsoft.com/office/officeart/2005/8/layout/hierarchy6"/>
    <dgm:cxn modelId="{6570ED9C-45A7-4D0C-8ED1-0BEDA145A5AB}" type="presParOf" srcId="{3D45892E-4FEB-471B-8165-BEB637B2DEF0}" destId="{5937B25B-1C17-4345-9BDA-408A60616CF9}" srcOrd="0" destOrd="0" presId="urn:microsoft.com/office/officeart/2005/8/layout/hierarchy6"/>
    <dgm:cxn modelId="{2BCFAB40-9129-44FF-BCFB-DDFBC416732F}" type="presParOf" srcId="{5937B25B-1C17-4345-9BDA-408A60616CF9}" destId="{5720C9A5-9413-4039-8298-7C7A27407075}" srcOrd="0" destOrd="0" presId="urn:microsoft.com/office/officeart/2005/8/layout/hierarchy6"/>
    <dgm:cxn modelId="{F2DEF381-9B31-4092-A246-9DCCCC77C7BA}" type="presParOf" srcId="{5937B25B-1C17-4345-9BDA-408A60616CF9}" destId="{1A044A5A-6AE4-48C9-9DEE-3F830AACE092}" srcOrd="1" destOrd="0" presId="urn:microsoft.com/office/officeart/2005/8/layout/hierarchy6"/>
    <dgm:cxn modelId="{02FC7E29-79FA-46A2-AB1B-18A1E6ABB025}" type="presParOf" srcId="{3D45892E-4FEB-471B-8165-BEB637B2DEF0}" destId="{AFFEBE0E-5383-4A37-8B47-48BBA28CA69B}" srcOrd="1" destOrd="0" presId="urn:microsoft.com/office/officeart/2005/8/layout/hierarchy6"/>
    <dgm:cxn modelId="{8015B668-E7BD-4CEB-A515-71FAD7C839A8}" type="presParOf" srcId="{AFFEBE0E-5383-4A37-8B47-48BBA28CA69B}" destId="{9ABA08FF-D7DD-4CAF-BBDB-004EB6FA6E98}" srcOrd="0" destOrd="0" presId="urn:microsoft.com/office/officeart/2005/8/layout/hierarchy6"/>
    <dgm:cxn modelId="{C06E25ED-028A-4B0B-9BA0-F5D2A8B4367C}" type="presParOf" srcId="{3D45892E-4FEB-471B-8165-BEB637B2DEF0}" destId="{3E3DA7C9-CF44-4D48-96E8-F8C7C744D77D}" srcOrd="2" destOrd="0" presId="urn:microsoft.com/office/officeart/2005/8/layout/hierarchy6"/>
    <dgm:cxn modelId="{8212BB1A-A730-45D6-B6B6-22FFD9FEC6E1}" type="presParOf" srcId="{3E3DA7C9-CF44-4D48-96E8-F8C7C744D77D}" destId="{D00EA2A5-2879-41F1-A209-21357ED7096D}" srcOrd="0" destOrd="0" presId="urn:microsoft.com/office/officeart/2005/8/layout/hierarchy6"/>
    <dgm:cxn modelId="{E4C664B0-57DB-432B-9ABF-28EBFD09AAD4}" type="presParOf" srcId="{3E3DA7C9-CF44-4D48-96E8-F8C7C744D77D}" destId="{ED49EF2B-131C-4B90-8D21-EFBAFB5719DE}" srcOrd="1" destOrd="0" presId="urn:microsoft.com/office/officeart/2005/8/layout/hierarchy6"/>
    <dgm:cxn modelId="{DB47DE0A-0C4D-4645-9C35-A9A8167F2821}" type="presParOf" srcId="{3D45892E-4FEB-471B-8165-BEB637B2DEF0}" destId="{E2B1C971-8077-402D-B685-1BC9D4920E56}" srcOrd="3" destOrd="0" presId="urn:microsoft.com/office/officeart/2005/8/layout/hierarchy6"/>
    <dgm:cxn modelId="{44B70457-D719-4082-ACA2-6DC53A32987A}" type="presParOf" srcId="{E2B1C971-8077-402D-B685-1BC9D4920E56}" destId="{5F28A1B1-8D88-44B4-BC7F-97FC3A28F50D}" srcOrd="0" destOrd="0" presId="urn:microsoft.com/office/officeart/2005/8/layout/hierarchy6"/>
    <dgm:cxn modelId="{F1E15C54-EF6D-4DB2-84CC-51EF26FE99BD}" type="presParOf" srcId="{3D45892E-4FEB-471B-8165-BEB637B2DEF0}" destId="{C101264F-214A-4B85-8573-2BBFF15D15B3}" srcOrd="4" destOrd="0" presId="urn:microsoft.com/office/officeart/2005/8/layout/hierarchy6"/>
    <dgm:cxn modelId="{63B678EB-6E73-4DCE-867E-076A9E6AED02}" type="presParOf" srcId="{C101264F-214A-4B85-8573-2BBFF15D15B3}" destId="{B4B3AC22-6962-4CA9-BF2E-78D2C1FA9BDD}" srcOrd="0" destOrd="0" presId="urn:microsoft.com/office/officeart/2005/8/layout/hierarchy6"/>
    <dgm:cxn modelId="{B359B13E-123B-4B36-9911-337FB4FF53C5}" type="presParOf" srcId="{C101264F-214A-4B85-8573-2BBFF15D15B3}" destId="{7BBDD4E6-94E6-451D-B58D-BD06001CFAE6}"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3AC22-6962-4CA9-BF2E-78D2C1FA9BDD}">
      <dsp:nvSpPr>
        <dsp:cNvPr id="0" name=""/>
        <dsp:cNvSpPr/>
      </dsp:nvSpPr>
      <dsp:spPr>
        <a:xfrm>
          <a:off x="0" y="3988681"/>
          <a:ext cx="7498478" cy="8318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mj-lt"/>
              <a:ea typeface="+mn-ea"/>
              <a:cs typeface="+mn-cs"/>
            </a:rPr>
            <a:t>Determining need for Exit COS</a:t>
          </a:r>
          <a:endParaRPr lang="en-US" sz="1600" b="1" kern="1200" dirty="0">
            <a:latin typeface="+mj-lt"/>
            <a:ea typeface="+mn-ea"/>
            <a:cs typeface="+mn-cs"/>
          </a:endParaRPr>
        </a:p>
      </dsp:txBody>
      <dsp:txXfrm>
        <a:off x="24364" y="4013045"/>
        <a:ext cx="2200815" cy="783134"/>
      </dsp:txXfrm>
    </dsp:sp>
    <dsp:sp modelId="{D00EA2A5-2879-41F1-A209-21357ED7096D}">
      <dsp:nvSpPr>
        <dsp:cNvPr id="0" name=""/>
        <dsp:cNvSpPr/>
      </dsp:nvSpPr>
      <dsp:spPr>
        <a:xfrm>
          <a:off x="0" y="3008775"/>
          <a:ext cx="7498478" cy="8318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mj-lt"/>
              <a:ea typeface="+mn-ea"/>
              <a:cs typeface="+mn-cs"/>
            </a:rPr>
            <a:t>Determining Date of Entry</a:t>
          </a:r>
          <a:endParaRPr lang="en-US" sz="1600" b="1" kern="1200" dirty="0">
            <a:latin typeface="+mj-lt"/>
            <a:ea typeface="+mn-ea"/>
            <a:cs typeface="+mn-cs"/>
          </a:endParaRPr>
        </a:p>
      </dsp:txBody>
      <dsp:txXfrm>
        <a:off x="24364" y="3033139"/>
        <a:ext cx="2200815" cy="783134"/>
      </dsp:txXfrm>
    </dsp:sp>
    <dsp:sp modelId="{5720C9A5-9413-4039-8298-7C7A27407075}">
      <dsp:nvSpPr>
        <dsp:cNvPr id="0" name=""/>
        <dsp:cNvSpPr/>
      </dsp:nvSpPr>
      <dsp:spPr>
        <a:xfrm>
          <a:off x="0" y="2038269"/>
          <a:ext cx="7498478" cy="83186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latin typeface="+mj-lt"/>
              <a:ea typeface="+mn-ea"/>
              <a:cs typeface="+mn-cs"/>
            </a:rPr>
            <a:t>Determining  Length of Services</a:t>
          </a:r>
          <a:endParaRPr lang="en-US" sz="1600" b="1" kern="1200" dirty="0">
            <a:latin typeface="+mj-lt"/>
            <a:ea typeface="+mn-ea"/>
            <a:cs typeface="+mn-cs"/>
          </a:endParaRPr>
        </a:p>
      </dsp:txBody>
      <dsp:txXfrm>
        <a:off x="24364" y="2062633"/>
        <a:ext cx="2200815" cy="783134"/>
      </dsp:txXfrm>
    </dsp:sp>
    <dsp:sp modelId="{0D037424-9B16-4FD6-A7DD-FEB30EF5AA23}">
      <dsp:nvSpPr>
        <dsp:cNvPr id="0" name=""/>
        <dsp:cNvSpPr/>
      </dsp:nvSpPr>
      <dsp:spPr>
        <a:xfrm>
          <a:off x="4279111" y="2107591"/>
          <a:ext cx="1039828" cy="6932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mn-lt"/>
              <a:ea typeface="+mn-ea"/>
              <a:cs typeface="+mn-cs"/>
            </a:rPr>
            <a:t>Was there at least 6 months of services performed?</a:t>
          </a:r>
          <a:endParaRPr lang="en-US" sz="900" kern="1200" dirty="0">
            <a:solidFill>
              <a:schemeClr val="tx1"/>
            </a:solidFill>
            <a:latin typeface="+mn-lt"/>
            <a:ea typeface="+mn-ea"/>
            <a:cs typeface="+mn-cs"/>
          </a:endParaRPr>
        </a:p>
      </dsp:txBody>
      <dsp:txXfrm>
        <a:off x="4299415" y="2127895"/>
        <a:ext cx="999220" cy="652610"/>
      </dsp:txXfrm>
    </dsp:sp>
    <dsp:sp modelId="{11A837B4-935F-4DE2-AB41-6EBE71CA2F7C}">
      <dsp:nvSpPr>
        <dsp:cNvPr id="0" name=""/>
        <dsp:cNvSpPr/>
      </dsp:nvSpPr>
      <dsp:spPr>
        <a:xfrm>
          <a:off x="3447249" y="2800810"/>
          <a:ext cx="1351776" cy="277287"/>
        </a:xfrm>
        <a:custGeom>
          <a:avLst/>
          <a:gdLst/>
          <a:ahLst/>
          <a:cxnLst/>
          <a:rect l="0" t="0" r="0" b="0"/>
          <a:pathLst>
            <a:path>
              <a:moveTo>
                <a:pt x="913209" y="0"/>
              </a:moveTo>
              <a:lnTo>
                <a:pt x="913209" y="187325"/>
              </a:lnTo>
              <a:lnTo>
                <a:pt x="0" y="187325"/>
              </a:lnTo>
              <a:lnTo>
                <a:pt x="0" y="37465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898F1-EBDD-460C-9E7D-978D454DFBA8}">
      <dsp:nvSpPr>
        <dsp:cNvPr id="0" name=""/>
        <dsp:cNvSpPr/>
      </dsp:nvSpPr>
      <dsp:spPr>
        <a:xfrm>
          <a:off x="2927335" y="3078097"/>
          <a:ext cx="1039828" cy="6932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mj-lt"/>
              <a:ea typeface="+mn-ea"/>
              <a:cs typeface="+mn-cs"/>
            </a:rPr>
            <a:t>Did the child enter the program </a:t>
          </a:r>
          <a:r>
            <a:rPr lang="en-US" sz="900" b="1" kern="1200" dirty="0" smtClean="0">
              <a:solidFill>
                <a:schemeClr val="tx1"/>
              </a:solidFill>
              <a:latin typeface="+mj-lt"/>
              <a:ea typeface="+mn-ea"/>
              <a:cs typeface="+mn-cs"/>
            </a:rPr>
            <a:t>after December 1, 2020 </a:t>
          </a:r>
          <a:r>
            <a:rPr lang="en-US" sz="900" kern="1200" dirty="0" smtClean="0">
              <a:solidFill>
                <a:schemeClr val="tx1"/>
              </a:solidFill>
              <a:latin typeface="+mj-lt"/>
              <a:ea typeface="+mn-ea"/>
              <a:cs typeface="+mn-cs"/>
            </a:rPr>
            <a:t>and an entry COS was completed?</a:t>
          </a:r>
          <a:endParaRPr lang="en-US" sz="900" kern="1200" dirty="0">
            <a:solidFill>
              <a:schemeClr val="tx1"/>
            </a:solidFill>
            <a:latin typeface="+mj-lt"/>
            <a:ea typeface="+mn-ea"/>
            <a:cs typeface="+mn-cs"/>
          </a:endParaRPr>
        </a:p>
      </dsp:txBody>
      <dsp:txXfrm>
        <a:off x="2947639" y="3098401"/>
        <a:ext cx="999220" cy="652610"/>
      </dsp:txXfrm>
    </dsp:sp>
    <dsp:sp modelId="{0BCDE43B-38BD-45B5-8D06-B10C176C4CBA}">
      <dsp:nvSpPr>
        <dsp:cNvPr id="0" name=""/>
        <dsp:cNvSpPr/>
      </dsp:nvSpPr>
      <dsp:spPr>
        <a:xfrm>
          <a:off x="2771361" y="3771316"/>
          <a:ext cx="675888" cy="277287"/>
        </a:xfrm>
        <a:custGeom>
          <a:avLst/>
          <a:gdLst/>
          <a:ahLst/>
          <a:cxnLst/>
          <a:rect l="0" t="0" r="0" b="0"/>
          <a:pathLst>
            <a:path>
              <a:moveTo>
                <a:pt x="913209" y="0"/>
              </a:moveTo>
              <a:lnTo>
                <a:pt x="913209" y="187325"/>
              </a:lnTo>
              <a:lnTo>
                <a:pt x="0" y="187325"/>
              </a:lnTo>
              <a:lnTo>
                <a:pt x="0" y="37465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333FEF-81F1-45E5-9345-AAA4321E87A3}">
      <dsp:nvSpPr>
        <dsp:cNvPr id="0" name=""/>
        <dsp:cNvSpPr/>
      </dsp:nvSpPr>
      <dsp:spPr>
        <a:xfrm>
          <a:off x="2251447" y="4048603"/>
          <a:ext cx="1039828" cy="6932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latin typeface="+mj-lt"/>
              <a:ea typeface="+mn-ea"/>
              <a:cs typeface="+mn-cs"/>
            </a:rPr>
            <a:t>Complete an Exit COS and submit with discharge summary to child’s Service Coordinator</a:t>
          </a:r>
          <a:endParaRPr lang="en-US" sz="800" kern="1200" dirty="0">
            <a:solidFill>
              <a:schemeClr val="tx1"/>
            </a:solidFill>
            <a:latin typeface="+mj-lt"/>
            <a:ea typeface="+mn-ea"/>
            <a:cs typeface="+mn-cs"/>
          </a:endParaRPr>
        </a:p>
      </dsp:txBody>
      <dsp:txXfrm>
        <a:off x="2271751" y="4068907"/>
        <a:ext cx="999220" cy="652610"/>
      </dsp:txXfrm>
    </dsp:sp>
    <dsp:sp modelId="{83134345-5B84-46AF-BB5F-F73CFEC42285}">
      <dsp:nvSpPr>
        <dsp:cNvPr id="0" name=""/>
        <dsp:cNvSpPr/>
      </dsp:nvSpPr>
      <dsp:spPr>
        <a:xfrm>
          <a:off x="3447249" y="3771316"/>
          <a:ext cx="675888" cy="277287"/>
        </a:xfrm>
        <a:custGeom>
          <a:avLst/>
          <a:gdLst/>
          <a:ahLst/>
          <a:cxnLst/>
          <a:rect l="0" t="0" r="0" b="0"/>
          <a:pathLst>
            <a:path>
              <a:moveTo>
                <a:pt x="0" y="0"/>
              </a:moveTo>
              <a:lnTo>
                <a:pt x="0" y="187325"/>
              </a:lnTo>
              <a:lnTo>
                <a:pt x="913209" y="187325"/>
              </a:lnTo>
              <a:lnTo>
                <a:pt x="913209" y="37465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3F4065-55E7-424D-8DDB-1217081C620D}">
      <dsp:nvSpPr>
        <dsp:cNvPr id="0" name=""/>
        <dsp:cNvSpPr/>
      </dsp:nvSpPr>
      <dsp:spPr>
        <a:xfrm>
          <a:off x="3603223" y="4048603"/>
          <a:ext cx="1039828" cy="6932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latin typeface="+mj-lt"/>
              <a:ea typeface="+mn-ea"/>
              <a:cs typeface="+mn-cs"/>
            </a:rPr>
            <a:t>Complete the assessment the child entered with (i.e. BDI, DAYC) and submit with discharge summary to child’s Service Coordinator</a:t>
          </a:r>
          <a:endParaRPr lang="en-US" sz="700" kern="1200" dirty="0">
            <a:solidFill>
              <a:schemeClr val="tx1"/>
            </a:solidFill>
            <a:latin typeface="+mj-lt"/>
            <a:ea typeface="+mn-ea"/>
            <a:cs typeface="+mn-cs"/>
          </a:endParaRPr>
        </a:p>
      </dsp:txBody>
      <dsp:txXfrm>
        <a:off x="3623527" y="4068907"/>
        <a:ext cx="999220" cy="652610"/>
      </dsp:txXfrm>
    </dsp:sp>
    <dsp:sp modelId="{81409494-DA36-4B2B-B6C0-AB86C002955C}">
      <dsp:nvSpPr>
        <dsp:cNvPr id="0" name=""/>
        <dsp:cNvSpPr/>
      </dsp:nvSpPr>
      <dsp:spPr>
        <a:xfrm>
          <a:off x="4799025" y="2800810"/>
          <a:ext cx="1351776" cy="277287"/>
        </a:xfrm>
        <a:custGeom>
          <a:avLst/>
          <a:gdLst/>
          <a:ahLst/>
          <a:cxnLst/>
          <a:rect l="0" t="0" r="0" b="0"/>
          <a:pathLst>
            <a:path>
              <a:moveTo>
                <a:pt x="0" y="0"/>
              </a:moveTo>
              <a:lnTo>
                <a:pt x="0" y="187325"/>
              </a:lnTo>
              <a:lnTo>
                <a:pt x="913209" y="187325"/>
              </a:lnTo>
              <a:lnTo>
                <a:pt x="913209" y="37465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7CD3D2-4A72-4B50-A948-BDE616382CE1}">
      <dsp:nvSpPr>
        <dsp:cNvPr id="0" name=""/>
        <dsp:cNvSpPr/>
      </dsp:nvSpPr>
      <dsp:spPr>
        <a:xfrm>
          <a:off x="5630888" y="3078097"/>
          <a:ext cx="1039828" cy="6932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mj-lt"/>
              <a:ea typeface="+mn-ea"/>
              <a:cs typeface="+mn-cs"/>
            </a:rPr>
            <a:t>Did the child enter the program </a:t>
          </a:r>
          <a:r>
            <a:rPr lang="en-US" sz="900" b="1" kern="1200" dirty="0" smtClean="0">
              <a:solidFill>
                <a:schemeClr val="tx1"/>
              </a:solidFill>
              <a:latin typeface="+mj-lt"/>
              <a:ea typeface="+mn-ea"/>
              <a:cs typeface="+mn-cs"/>
            </a:rPr>
            <a:t>after December 1, 2020 </a:t>
          </a:r>
          <a:r>
            <a:rPr lang="en-US" sz="900" kern="1200" dirty="0" smtClean="0">
              <a:solidFill>
                <a:schemeClr val="tx1"/>
              </a:solidFill>
              <a:latin typeface="+mj-lt"/>
              <a:ea typeface="+mn-ea"/>
              <a:cs typeface="+mn-cs"/>
            </a:rPr>
            <a:t>and an entry COS was completed?</a:t>
          </a:r>
          <a:endParaRPr lang="en-US" sz="900" kern="1200" dirty="0">
            <a:solidFill>
              <a:schemeClr val="tx1"/>
            </a:solidFill>
            <a:latin typeface="+mj-lt"/>
            <a:ea typeface="+mn-ea"/>
            <a:cs typeface="+mn-cs"/>
          </a:endParaRPr>
        </a:p>
      </dsp:txBody>
      <dsp:txXfrm>
        <a:off x="5651192" y="3098401"/>
        <a:ext cx="999220" cy="652610"/>
      </dsp:txXfrm>
    </dsp:sp>
    <dsp:sp modelId="{86F2F9FB-5EEB-4116-A596-4B12EBB72018}">
      <dsp:nvSpPr>
        <dsp:cNvPr id="0" name=""/>
        <dsp:cNvSpPr/>
      </dsp:nvSpPr>
      <dsp:spPr>
        <a:xfrm>
          <a:off x="5474914" y="3771316"/>
          <a:ext cx="675888" cy="277287"/>
        </a:xfrm>
        <a:custGeom>
          <a:avLst/>
          <a:gdLst/>
          <a:ahLst/>
          <a:cxnLst/>
          <a:rect l="0" t="0" r="0" b="0"/>
          <a:pathLst>
            <a:path>
              <a:moveTo>
                <a:pt x="675888" y="0"/>
              </a:moveTo>
              <a:lnTo>
                <a:pt x="675888" y="138643"/>
              </a:lnTo>
              <a:lnTo>
                <a:pt x="0" y="138643"/>
              </a:lnTo>
              <a:lnTo>
                <a:pt x="0" y="2772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598FC2-14A4-4D76-8360-E8126952FAA0}">
      <dsp:nvSpPr>
        <dsp:cNvPr id="0" name=""/>
        <dsp:cNvSpPr/>
      </dsp:nvSpPr>
      <dsp:spPr>
        <a:xfrm>
          <a:off x="4955000" y="4048603"/>
          <a:ext cx="1039828" cy="6932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latin typeface="+mj-lt"/>
            </a:rPr>
            <a:t>Complete an Exit COS and submit with the discharge summary to the child’s Service Coordinator</a:t>
          </a:r>
          <a:endParaRPr lang="en-US" sz="800" kern="1200" dirty="0">
            <a:solidFill>
              <a:schemeClr val="tx1"/>
            </a:solidFill>
            <a:latin typeface="+mj-lt"/>
          </a:endParaRPr>
        </a:p>
      </dsp:txBody>
      <dsp:txXfrm>
        <a:off x="4975304" y="4068907"/>
        <a:ext cx="999220" cy="652610"/>
      </dsp:txXfrm>
    </dsp:sp>
    <dsp:sp modelId="{FF13B5BE-AC27-4595-BF31-FA6C92A29747}">
      <dsp:nvSpPr>
        <dsp:cNvPr id="0" name=""/>
        <dsp:cNvSpPr/>
      </dsp:nvSpPr>
      <dsp:spPr>
        <a:xfrm>
          <a:off x="6150802" y="3771316"/>
          <a:ext cx="675888" cy="277287"/>
        </a:xfrm>
        <a:custGeom>
          <a:avLst/>
          <a:gdLst/>
          <a:ahLst/>
          <a:cxnLst/>
          <a:rect l="0" t="0" r="0" b="0"/>
          <a:pathLst>
            <a:path>
              <a:moveTo>
                <a:pt x="0" y="0"/>
              </a:moveTo>
              <a:lnTo>
                <a:pt x="0" y="138643"/>
              </a:lnTo>
              <a:lnTo>
                <a:pt x="675888" y="138643"/>
              </a:lnTo>
              <a:lnTo>
                <a:pt x="675888" y="2772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28131-0BC5-4D71-8123-F1E52A7CB33F}">
      <dsp:nvSpPr>
        <dsp:cNvPr id="0" name=""/>
        <dsp:cNvSpPr/>
      </dsp:nvSpPr>
      <dsp:spPr>
        <a:xfrm>
          <a:off x="6306776" y="4048603"/>
          <a:ext cx="1039828" cy="6932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latin typeface="+mj-lt"/>
              <a:ea typeface="+mn-ea"/>
              <a:cs typeface="+mn-cs"/>
            </a:rPr>
            <a:t>No Exit assessment is needing to be performed. Submit the discharge summary to the child’s Service Coordinator</a:t>
          </a:r>
          <a:r>
            <a:rPr lang="en-US" sz="700" kern="1200" dirty="0" smtClean="0">
              <a:solidFill>
                <a:schemeClr val="tx1"/>
              </a:solidFill>
              <a:latin typeface="Raleway" panose="020B0604020202020204" charset="0"/>
              <a:ea typeface="+mn-ea"/>
              <a:cs typeface="+mn-cs"/>
            </a:rPr>
            <a:t>.</a:t>
          </a:r>
          <a:endParaRPr lang="en-US" sz="700" kern="1200" dirty="0"/>
        </a:p>
      </dsp:txBody>
      <dsp:txXfrm>
        <a:off x="6327080" y="4068907"/>
        <a:ext cx="999220" cy="6526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98B44-24C5-4AD1-A5B7-477C30527102}" type="datetimeFigureOut">
              <a:rPr lang="en-US" smtClean="0"/>
              <a:t>5/24/2021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7C8F9-CD27-45AC-BAE1-407988F9F365}" type="slidenum">
              <a:rPr lang="en-US" smtClean="0"/>
              <a:t>‹#›</a:t>
            </a:fld>
            <a:endParaRPr lang="en-US"/>
          </a:p>
        </p:txBody>
      </p:sp>
    </p:spTree>
    <p:extLst>
      <p:ext uri="{BB962C8B-B14F-4D97-AF65-F5344CB8AC3E}">
        <p14:creationId xmlns:p14="http://schemas.microsoft.com/office/powerpoint/2010/main" val="64046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Welcome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A395B5-8C0F-455B-BC16-9771507534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30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39557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410433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418396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425048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338129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2076221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6175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320541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2300339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3059431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110867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929171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420939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4241153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158397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298310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132623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184531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395856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296469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265838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B0FDC-3CF1-430A-8887-75E183130467}" type="datetimeFigureOut">
              <a:rPr lang="en-US" smtClean="0"/>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CBFA8-1A57-4AD5-8D73-2ADEB9C2E0E9}" type="slidenum">
              <a:rPr lang="en-US" smtClean="0"/>
              <a:t>‹#›</a:t>
            </a:fld>
            <a:endParaRPr lang="en-US" dirty="0"/>
          </a:p>
        </p:txBody>
      </p:sp>
    </p:spTree>
    <p:extLst>
      <p:ext uri="{BB962C8B-B14F-4D97-AF65-F5344CB8AC3E}">
        <p14:creationId xmlns:p14="http://schemas.microsoft.com/office/powerpoint/2010/main" val="132192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A0B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B0FDC-3CF1-430A-8887-75E183130467}" type="datetimeFigureOut">
              <a:rPr lang="en-US" smtClean="0"/>
              <a:t>5/24/2021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CBFA8-1A57-4AD5-8D73-2ADEB9C2E0E9}" type="slidenum">
              <a:rPr lang="en-US" smtClean="0"/>
              <a:t>‹#›</a:t>
            </a:fld>
            <a:endParaRPr lang="en-US" dirty="0"/>
          </a:p>
        </p:txBody>
      </p:sp>
    </p:spTree>
    <p:extLst>
      <p:ext uri="{BB962C8B-B14F-4D97-AF65-F5344CB8AC3E}">
        <p14:creationId xmlns:p14="http://schemas.microsoft.com/office/powerpoint/2010/main" val="2528832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B0FDC-3CF1-430A-8887-75E183130467}" type="datetimeFigureOut">
              <a:rPr lang="en-US" smtClean="0"/>
              <a:t>5/24/2021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CBFA8-1A57-4AD5-8D73-2ADEB9C2E0E9}" type="slidenum">
              <a:rPr lang="en-US" smtClean="0"/>
              <a:t>‹#›</a:t>
            </a:fld>
            <a:endParaRPr lang="en-US" dirty="0"/>
          </a:p>
        </p:txBody>
      </p:sp>
    </p:spTree>
    <p:extLst>
      <p:ext uri="{BB962C8B-B14F-4D97-AF65-F5344CB8AC3E}">
        <p14:creationId xmlns:p14="http://schemas.microsoft.com/office/powerpoint/2010/main" val="3386863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Title 1"/>
          <p:cNvSpPr>
            <a:spLocks noGrp="1"/>
          </p:cNvSpPr>
          <p:nvPr>
            <p:ph type="ctrTitle"/>
          </p:nvPr>
        </p:nvSpPr>
        <p:spPr>
          <a:xfrm>
            <a:off x="1644536" y="548641"/>
            <a:ext cx="5548744" cy="1288474"/>
          </a:xfrm>
        </p:spPr>
        <p:txBody>
          <a:bodyPr>
            <a:normAutofit fontScale="90000"/>
          </a:bodyPr>
          <a:lstStyle/>
          <a:p>
            <a:r>
              <a:rPr lang="en-US" sz="3600" dirty="0">
                <a:solidFill>
                  <a:schemeClr val="accent6">
                    <a:lumMod val="50000"/>
                  </a:schemeClr>
                </a:solidFill>
              </a:rPr>
              <a:t>Annual Provider Meeting</a:t>
            </a:r>
            <a:br>
              <a:rPr lang="en-US" sz="3600" dirty="0">
                <a:solidFill>
                  <a:schemeClr val="accent6">
                    <a:lumMod val="50000"/>
                  </a:schemeClr>
                </a:solidFill>
              </a:rPr>
            </a:br>
            <a:r>
              <a:rPr lang="en-US" sz="2800" dirty="0">
                <a:solidFill>
                  <a:schemeClr val="accent6">
                    <a:lumMod val="50000"/>
                  </a:schemeClr>
                </a:solidFill>
              </a:rPr>
              <a:t>UF North Central Early Steps</a:t>
            </a:r>
            <a:br>
              <a:rPr lang="en-US" sz="2800" dirty="0">
                <a:solidFill>
                  <a:schemeClr val="accent6">
                    <a:lumMod val="50000"/>
                  </a:schemeClr>
                </a:solidFill>
              </a:rPr>
            </a:br>
            <a:r>
              <a:rPr lang="en-US" sz="2800" dirty="0" smtClean="0">
                <a:solidFill>
                  <a:schemeClr val="accent6">
                    <a:lumMod val="50000"/>
                  </a:schemeClr>
                </a:solidFill>
              </a:rPr>
              <a:t>Child Outcome Summary</a:t>
            </a:r>
            <a:endParaRPr lang="en-US" sz="3600" dirty="0">
              <a:solidFill>
                <a:schemeClr val="accent6">
                  <a:lumMod val="50000"/>
                </a:schemeClr>
              </a:solidFill>
            </a:endParaRP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121236" y="132969"/>
            <a:ext cx="2016568" cy="415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9110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8585"/>
            <a:ext cx="9144000" cy="6858000"/>
          </a:xfrm>
          <a:prstGeom prst="rect">
            <a:avLst/>
          </a:prstGeom>
        </p:spPr>
      </p:pic>
      <p:sp>
        <p:nvSpPr>
          <p:cNvPr id="3" name="Title 2"/>
          <p:cNvSpPr>
            <a:spLocks noGrp="1"/>
          </p:cNvSpPr>
          <p:nvPr>
            <p:ph type="title"/>
          </p:nvPr>
        </p:nvSpPr>
        <p:spPr>
          <a:xfrm>
            <a:off x="4109258" y="365127"/>
            <a:ext cx="5930092" cy="963342"/>
          </a:xfrm>
        </p:spPr>
        <p:txBody>
          <a:bodyPr>
            <a:normAutofit/>
          </a:bodyPr>
          <a:lstStyle/>
          <a:p>
            <a:pPr algn="r"/>
            <a:r>
              <a:rPr lang="en-US" sz="2800" b="1" dirty="0"/>
              <a:t>COS Process-Exit COS Decision Tree</a:t>
            </a:r>
            <a:endParaRPr lang="en-US" sz="2800" b="1" dirty="0">
              <a:solidFill>
                <a:schemeClr val="accent6">
                  <a:lumMod val="50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69" y="5883875"/>
            <a:ext cx="1660218" cy="344398"/>
          </a:xfrm>
          <a:prstGeom prst="rect">
            <a:avLst/>
          </a:prstGeom>
          <a:ln>
            <a:noFill/>
          </a:ln>
          <a:effectLst>
            <a:outerShdw blurRad="292100" dist="139700" dir="2700000" algn="tl" rotWithShape="0">
              <a:srgbClr val="333333">
                <a:alpha val="65000"/>
              </a:srgbClr>
            </a:outerShdw>
          </a:effectLst>
        </p:spPr>
      </p:pic>
      <p:graphicFrame>
        <p:nvGraphicFramePr>
          <p:cNvPr id="6" name="Diagram 5"/>
          <p:cNvGraphicFramePr/>
          <p:nvPr>
            <p:extLst>
              <p:ext uri="{D42A27DB-BD31-4B8C-83A1-F6EECF244321}">
                <p14:modId xmlns:p14="http://schemas.microsoft.com/office/powerpoint/2010/main" val="2545885145"/>
              </p:ext>
            </p:extLst>
          </p:nvPr>
        </p:nvGraphicFramePr>
        <p:xfrm>
          <a:off x="1631914" y="-8585"/>
          <a:ext cx="7498478" cy="6849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9097559" y="1727207"/>
            <a:ext cx="1645522" cy="3785652"/>
          </a:xfrm>
          <a:prstGeom prst="rect">
            <a:avLst/>
          </a:prstGeom>
          <a:noFill/>
        </p:spPr>
        <p:txBody>
          <a:bodyPr wrap="square" rtlCol="0">
            <a:spAutoFit/>
          </a:bodyPr>
          <a:lstStyle/>
          <a:p>
            <a:pPr algn="ctr">
              <a:buClr>
                <a:srgbClr val="000000"/>
              </a:buClr>
              <a:buFont typeface="Arial"/>
              <a:buNone/>
            </a:pPr>
            <a:r>
              <a:rPr lang="en-US" sz="1200" kern="0" dirty="0" smtClean="0">
                <a:solidFill>
                  <a:srgbClr val="000000"/>
                </a:solidFill>
                <a:latin typeface="+mj-lt"/>
                <a:cs typeface="Arial"/>
                <a:sym typeface="Arial"/>
              </a:rPr>
              <a:t>Families </a:t>
            </a:r>
            <a:r>
              <a:rPr lang="en-US" sz="1200" kern="0" dirty="0">
                <a:solidFill>
                  <a:srgbClr val="000000"/>
                </a:solidFill>
                <a:latin typeface="+mj-lt"/>
                <a:cs typeface="Arial"/>
                <a:sym typeface="Arial"/>
              </a:rPr>
              <a:t>to consider for exit evaluations include:</a:t>
            </a:r>
          </a:p>
          <a:p>
            <a:pPr>
              <a:buClr>
                <a:srgbClr val="000000"/>
              </a:buClr>
              <a:buFont typeface="Arial"/>
              <a:buNone/>
            </a:pPr>
            <a:endParaRPr lang="en-US" sz="1200" kern="0" dirty="0">
              <a:solidFill>
                <a:srgbClr val="000000"/>
              </a:solidFill>
              <a:latin typeface="+mj-lt"/>
              <a:cs typeface="Arial"/>
              <a:sym typeface="Arial"/>
            </a:endParaRPr>
          </a:p>
          <a:p>
            <a:pPr>
              <a:buClr>
                <a:srgbClr val="000000"/>
              </a:buClr>
              <a:buFont typeface="Arial"/>
              <a:buNone/>
            </a:pPr>
            <a:r>
              <a:rPr lang="en-US" sz="1200" kern="0" dirty="0">
                <a:solidFill>
                  <a:srgbClr val="000000"/>
                </a:solidFill>
                <a:latin typeface="+mj-lt"/>
                <a:cs typeface="Arial"/>
                <a:sym typeface="Arial"/>
              </a:rPr>
              <a:t>1. A child who </a:t>
            </a:r>
            <a:r>
              <a:rPr lang="en-US" sz="1200" b="1" kern="0" dirty="0">
                <a:solidFill>
                  <a:srgbClr val="000000"/>
                </a:solidFill>
                <a:latin typeface="+mj-lt"/>
                <a:cs typeface="Arial"/>
                <a:sym typeface="Arial"/>
              </a:rPr>
              <a:t>met their outcomes </a:t>
            </a:r>
            <a:r>
              <a:rPr lang="en-US" sz="1200" kern="0" dirty="0">
                <a:solidFill>
                  <a:srgbClr val="000000"/>
                </a:solidFill>
                <a:latin typeface="+mj-lt"/>
                <a:cs typeface="Arial"/>
                <a:sym typeface="Arial"/>
              </a:rPr>
              <a:t>and caregiver has no further concerns</a:t>
            </a:r>
          </a:p>
          <a:p>
            <a:pPr>
              <a:buClr>
                <a:srgbClr val="000000"/>
              </a:buClr>
              <a:buFont typeface="Arial"/>
              <a:buNone/>
            </a:pPr>
            <a:r>
              <a:rPr lang="en-US" sz="1200" kern="0" dirty="0">
                <a:solidFill>
                  <a:srgbClr val="000000"/>
                </a:solidFill>
                <a:latin typeface="+mj-lt"/>
                <a:cs typeface="Arial"/>
                <a:sym typeface="Arial"/>
              </a:rPr>
              <a:t>2. Caregiver has </a:t>
            </a:r>
            <a:r>
              <a:rPr lang="en-US" sz="1200" b="1" kern="0" dirty="0">
                <a:solidFill>
                  <a:srgbClr val="000000"/>
                </a:solidFill>
                <a:latin typeface="+mj-lt"/>
                <a:cs typeface="Arial"/>
                <a:sym typeface="Arial"/>
              </a:rPr>
              <a:t>withdrawn</a:t>
            </a:r>
            <a:r>
              <a:rPr lang="en-US" sz="1200" kern="0" dirty="0">
                <a:solidFill>
                  <a:srgbClr val="000000"/>
                </a:solidFill>
                <a:latin typeface="+mj-lt"/>
                <a:cs typeface="Arial"/>
                <a:sym typeface="Arial"/>
              </a:rPr>
              <a:t> from </a:t>
            </a:r>
            <a:r>
              <a:rPr lang="en-US" sz="1200" i="1" kern="0" dirty="0">
                <a:solidFill>
                  <a:srgbClr val="000000"/>
                </a:solidFill>
                <a:latin typeface="+mj-lt"/>
                <a:cs typeface="Arial"/>
                <a:sym typeface="Arial"/>
              </a:rPr>
              <a:t>Early Steps </a:t>
            </a:r>
            <a:r>
              <a:rPr lang="en-US" sz="1200" kern="0" dirty="0">
                <a:solidFill>
                  <a:srgbClr val="000000"/>
                </a:solidFill>
                <a:latin typeface="+mj-lt"/>
                <a:cs typeface="Arial"/>
                <a:sym typeface="Arial"/>
              </a:rPr>
              <a:t>services after an IFSP is in place</a:t>
            </a:r>
          </a:p>
          <a:p>
            <a:pPr>
              <a:buClr>
                <a:srgbClr val="000000"/>
              </a:buClr>
              <a:buFont typeface="Arial"/>
              <a:buNone/>
            </a:pPr>
            <a:r>
              <a:rPr lang="en-US" sz="1200" kern="0" dirty="0">
                <a:solidFill>
                  <a:srgbClr val="000000"/>
                </a:solidFill>
                <a:latin typeface="+mj-lt"/>
                <a:cs typeface="Arial"/>
                <a:sym typeface="Arial"/>
              </a:rPr>
              <a:t>3. A child is determined </a:t>
            </a:r>
            <a:r>
              <a:rPr lang="en-US" sz="1200" b="1" kern="0" dirty="0">
                <a:solidFill>
                  <a:srgbClr val="000000"/>
                </a:solidFill>
                <a:latin typeface="+mj-lt"/>
                <a:cs typeface="Arial"/>
                <a:sym typeface="Arial"/>
              </a:rPr>
              <a:t>no longer eligible </a:t>
            </a:r>
            <a:r>
              <a:rPr lang="en-US" sz="1200" kern="0" dirty="0">
                <a:solidFill>
                  <a:srgbClr val="000000"/>
                </a:solidFill>
                <a:latin typeface="+mj-lt"/>
                <a:cs typeface="Arial"/>
                <a:sym typeface="Arial"/>
              </a:rPr>
              <a:t>at redetermination (i.e. </a:t>
            </a:r>
            <a:r>
              <a:rPr lang="en-US" sz="1200" i="1" kern="0" dirty="0">
                <a:solidFill>
                  <a:srgbClr val="000000"/>
                </a:solidFill>
                <a:latin typeface="+mj-lt"/>
                <a:cs typeface="Arial"/>
                <a:sym typeface="Arial"/>
              </a:rPr>
              <a:t>Period</a:t>
            </a:r>
            <a:r>
              <a:rPr lang="en-US" sz="1200" kern="0" dirty="0">
                <a:solidFill>
                  <a:srgbClr val="000000"/>
                </a:solidFill>
                <a:latin typeface="+mj-lt"/>
                <a:cs typeface="Arial"/>
                <a:sym typeface="Arial"/>
              </a:rPr>
              <a:t> and </a:t>
            </a:r>
            <a:r>
              <a:rPr lang="en-US" sz="1200" i="1" kern="0" dirty="0">
                <a:solidFill>
                  <a:srgbClr val="000000"/>
                </a:solidFill>
                <a:latin typeface="+mj-lt"/>
                <a:cs typeface="Arial"/>
                <a:sym typeface="Arial"/>
              </a:rPr>
              <a:t>Annual Reviews</a:t>
            </a:r>
            <a:r>
              <a:rPr lang="en-US" sz="1200" kern="0" dirty="0" smtClean="0">
                <a:solidFill>
                  <a:srgbClr val="000000"/>
                </a:solidFill>
                <a:latin typeface="+mj-lt"/>
                <a:cs typeface="Arial"/>
                <a:sym typeface="Arial"/>
              </a:rPr>
              <a:t>) and family has no further concerns</a:t>
            </a:r>
            <a:endParaRPr lang="en-US" sz="1200" kern="0" dirty="0">
              <a:solidFill>
                <a:srgbClr val="000000"/>
              </a:solidFill>
              <a:latin typeface="+mj-lt"/>
              <a:cs typeface="Arial"/>
              <a:sym typeface="Arial"/>
            </a:endParaRPr>
          </a:p>
          <a:p>
            <a:pPr>
              <a:buClr>
                <a:srgbClr val="000000"/>
              </a:buClr>
              <a:buFont typeface="Arial"/>
              <a:buNone/>
            </a:pPr>
            <a:r>
              <a:rPr lang="en-US" sz="1200" kern="0" dirty="0">
                <a:solidFill>
                  <a:srgbClr val="000000"/>
                </a:solidFill>
                <a:latin typeface="+mj-lt"/>
                <a:cs typeface="Arial"/>
                <a:sym typeface="Arial"/>
              </a:rPr>
              <a:t>4. A child is turning 3 years of age and is </a:t>
            </a:r>
            <a:r>
              <a:rPr lang="en-US" sz="1200" b="1" kern="0" dirty="0">
                <a:solidFill>
                  <a:srgbClr val="000000"/>
                </a:solidFill>
                <a:latin typeface="+mj-lt"/>
                <a:cs typeface="Arial"/>
                <a:sym typeface="Arial"/>
              </a:rPr>
              <a:t>aging out </a:t>
            </a:r>
            <a:r>
              <a:rPr lang="en-US" sz="1200" kern="0" dirty="0">
                <a:solidFill>
                  <a:srgbClr val="000000"/>
                </a:solidFill>
                <a:latin typeface="+mj-lt"/>
                <a:cs typeface="Arial"/>
                <a:sym typeface="Arial"/>
              </a:rPr>
              <a:t>of Early Steps</a:t>
            </a:r>
          </a:p>
        </p:txBody>
      </p:sp>
      <p:sp>
        <p:nvSpPr>
          <p:cNvPr id="9" name="TextBox 8"/>
          <p:cNvSpPr txBox="1"/>
          <p:nvPr/>
        </p:nvSpPr>
        <p:spPr>
          <a:xfrm>
            <a:off x="5340015" y="2571604"/>
            <a:ext cx="564996" cy="307777"/>
          </a:xfrm>
          <a:prstGeom prst="rect">
            <a:avLst/>
          </a:prstGeom>
          <a:noFill/>
        </p:spPr>
        <p:txBody>
          <a:bodyPr wrap="square" rtlCol="0">
            <a:spAutoFit/>
          </a:bodyPr>
          <a:lstStyle/>
          <a:p>
            <a:pPr>
              <a:buClr>
                <a:srgbClr val="000000"/>
              </a:buClr>
              <a:buFont typeface="Arial"/>
              <a:buNone/>
            </a:pPr>
            <a:r>
              <a:rPr lang="en-US" sz="1400" b="1" kern="0" dirty="0">
                <a:solidFill>
                  <a:srgbClr val="D7EEEC">
                    <a:lumMod val="10000"/>
                  </a:srgbClr>
                </a:solidFill>
                <a:latin typeface="Raleway" panose="020B0604020202020204" charset="0"/>
                <a:cs typeface="Arial"/>
                <a:sym typeface="Arial"/>
              </a:rPr>
              <a:t>Yes</a:t>
            </a:r>
          </a:p>
        </p:txBody>
      </p:sp>
      <p:sp>
        <p:nvSpPr>
          <p:cNvPr id="10" name="TextBox 9"/>
          <p:cNvSpPr txBox="1"/>
          <p:nvPr/>
        </p:nvSpPr>
        <p:spPr>
          <a:xfrm>
            <a:off x="4027449" y="3506535"/>
            <a:ext cx="564996" cy="307777"/>
          </a:xfrm>
          <a:prstGeom prst="rect">
            <a:avLst/>
          </a:prstGeom>
          <a:noFill/>
        </p:spPr>
        <p:txBody>
          <a:bodyPr wrap="square" rtlCol="0">
            <a:spAutoFit/>
          </a:bodyPr>
          <a:lstStyle/>
          <a:p>
            <a:pPr>
              <a:buClr>
                <a:srgbClr val="000000"/>
              </a:buClr>
              <a:buFont typeface="Arial"/>
              <a:buNone/>
            </a:pPr>
            <a:r>
              <a:rPr lang="en-US" sz="1400" b="1" kern="0" dirty="0">
                <a:solidFill>
                  <a:srgbClr val="D7EEEC">
                    <a:lumMod val="10000"/>
                  </a:srgbClr>
                </a:solidFill>
                <a:latin typeface="Raleway" panose="020B0604020202020204" charset="0"/>
                <a:cs typeface="Arial"/>
                <a:sym typeface="Arial"/>
              </a:rPr>
              <a:t>Yes</a:t>
            </a:r>
          </a:p>
        </p:txBody>
      </p:sp>
      <p:sp>
        <p:nvSpPr>
          <p:cNvPr id="11" name="TextBox 10"/>
          <p:cNvSpPr txBox="1"/>
          <p:nvPr/>
        </p:nvSpPr>
        <p:spPr>
          <a:xfrm>
            <a:off x="7053015" y="2545283"/>
            <a:ext cx="564996" cy="307777"/>
          </a:xfrm>
          <a:prstGeom prst="rect">
            <a:avLst/>
          </a:prstGeom>
          <a:noFill/>
        </p:spPr>
        <p:txBody>
          <a:bodyPr wrap="square" rtlCol="0">
            <a:spAutoFit/>
          </a:bodyPr>
          <a:lstStyle/>
          <a:p>
            <a:pPr>
              <a:buClr>
                <a:srgbClr val="000000"/>
              </a:buClr>
              <a:buFont typeface="Arial"/>
              <a:buNone/>
            </a:pPr>
            <a:r>
              <a:rPr lang="en-US" sz="1400" b="1" kern="0" dirty="0">
                <a:solidFill>
                  <a:srgbClr val="D7EEEC">
                    <a:lumMod val="10000"/>
                  </a:srgbClr>
                </a:solidFill>
                <a:latin typeface="Raleway" panose="020B0604020202020204" charset="0"/>
                <a:cs typeface="Arial"/>
                <a:sym typeface="Arial"/>
              </a:rPr>
              <a:t>No</a:t>
            </a:r>
          </a:p>
        </p:txBody>
      </p:sp>
      <p:sp>
        <p:nvSpPr>
          <p:cNvPr id="12" name="TextBox 11"/>
          <p:cNvSpPr txBox="1"/>
          <p:nvPr/>
        </p:nvSpPr>
        <p:spPr>
          <a:xfrm>
            <a:off x="5605490" y="3511782"/>
            <a:ext cx="564996" cy="307777"/>
          </a:xfrm>
          <a:prstGeom prst="rect">
            <a:avLst/>
          </a:prstGeom>
          <a:noFill/>
        </p:spPr>
        <p:txBody>
          <a:bodyPr wrap="square" rtlCol="0">
            <a:spAutoFit/>
          </a:bodyPr>
          <a:lstStyle/>
          <a:p>
            <a:pPr>
              <a:buClr>
                <a:srgbClr val="000000"/>
              </a:buClr>
              <a:buFont typeface="Arial"/>
              <a:buNone/>
            </a:pPr>
            <a:r>
              <a:rPr lang="en-US" sz="1400" b="1" kern="0" dirty="0">
                <a:solidFill>
                  <a:srgbClr val="D7EEEC">
                    <a:lumMod val="10000"/>
                  </a:srgbClr>
                </a:solidFill>
                <a:latin typeface="Raleway" panose="020B0604020202020204" charset="0"/>
                <a:cs typeface="Arial"/>
                <a:sym typeface="Arial"/>
              </a:rPr>
              <a:t>No</a:t>
            </a:r>
          </a:p>
        </p:txBody>
      </p:sp>
      <p:sp>
        <p:nvSpPr>
          <p:cNvPr id="13" name="TextBox 12"/>
          <p:cNvSpPr txBox="1"/>
          <p:nvPr/>
        </p:nvSpPr>
        <p:spPr>
          <a:xfrm>
            <a:off x="6696832" y="3532419"/>
            <a:ext cx="564996" cy="307777"/>
          </a:xfrm>
          <a:prstGeom prst="rect">
            <a:avLst/>
          </a:prstGeom>
          <a:noFill/>
        </p:spPr>
        <p:txBody>
          <a:bodyPr wrap="square" rtlCol="0">
            <a:spAutoFit/>
          </a:bodyPr>
          <a:lstStyle/>
          <a:p>
            <a:pPr>
              <a:buClr>
                <a:srgbClr val="000000"/>
              </a:buClr>
              <a:buFont typeface="Arial"/>
              <a:buNone/>
            </a:pPr>
            <a:r>
              <a:rPr lang="en-US" sz="1400" b="1" kern="0" dirty="0">
                <a:solidFill>
                  <a:srgbClr val="D7EEEC">
                    <a:lumMod val="10000"/>
                  </a:srgbClr>
                </a:solidFill>
                <a:latin typeface="Raleway" panose="020B0604020202020204" charset="0"/>
                <a:cs typeface="Arial"/>
                <a:sym typeface="Arial"/>
              </a:rPr>
              <a:t>Yes</a:t>
            </a:r>
          </a:p>
        </p:txBody>
      </p:sp>
      <p:sp>
        <p:nvSpPr>
          <p:cNvPr id="14" name="TextBox 13"/>
          <p:cNvSpPr txBox="1"/>
          <p:nvPr/>
        </p:nvSpPr>
        <p:spPr>
          <a:xfrm>
            <a:off x="8341684" y="3532420"/>
            <a:ext cx="564996" cy="307777"/>
          </a:xfrm>
          <a:prstGeom prst="rect">
            <a:avLst/>
          </a:prstGeom>
          <a:noFill/>
        </p:spPr>
        <p:txBody>
          <a:bodyPr wrap="square" rtlCol="0">
            <a:spAutoFit/>
          </a:bodyPr>
          <a:lstStyle/>
          <a:p>
            <a:pPr>
              <a:buClr>
                <a:srgbClr val="000000"/>
              </a:buClr>
              <a:buFont typeface="Arial"/>
              <a:buNone/>
            </a:pPr>
            <a:r>
              <a:rPr lang="en-US" sz="1400" b="1" kern="0" dirty="0">
                <a:solidFill>
                  <a:srgbClr val="D7EEEC">
                    <a:lumMod val="10000"/>
                  </a:srgbClr>
                </a:solidFill>
                <a:latin typeface="Raleway" panose="020B0604020202020204" charset="0"/>
                <a:cs typeface="Arial"/>
                <a:sym typeface="Arial"/>
              </a:rPr>
              <a:t>No</a:t>
            </a:r>
          </a:p>
        </p:txBody>
      </p:sp>
      <p:sp>
        <p:nvSpPr>
          <p:cNvPr id="4" name="TextBox 3"/>
          <p:cNvSpPr txBox="1"/>
          <p:nvPr/>
        </p:nvSpPr>
        <p:spPr>
          <a:xfrm>
            <a:off x="1631914" y="5052291"/>
            <a:ext cx="7498477" cy="461665"/>
          </a:xfrm>
          <a:prstGeom prst="rect">
            <a:avLst/>
          </a:prstGeom>
          <a:noFill/>
        </p:spPr>
        <p:txBody>
          <a:bodyPr wrap="square" rtlCol="0">
            <a:spAutoFit/>
          </a:bodyPr>
          <a:lstStyle/>
          <a:p>
            <a:pPr algn="ctr"/>
            <a:r>
              <a:rPr lang="en-US" sz="1200" b="1" dirty="0" smtClean="0"/>
              <a:t>Please send all completed COS forms to Sharon via </a:t>
            </a:r>
            <a:r>
              <a:rPr lang="en-US" sz="1200" b="1" dirty="0" err="1" smtClean="0"/>
              <a:t>MoveIt</a:t>
            </a:r>
            <a:r>
              <a:rPr lang="en-US" sz="1200" b="1" dirty="0" smtClean="0"/>
              <a:t> </a:t>
            </a:r>
          </a:p>
          <a:p>
            <a:pPr algn="ctr"/>
            <a:r>
              <a:rPr lang="en-US" sz="1200" b="1" dirty="0" smtClean="0"/>
              <a:t>and CC the child’s Service Coordinator</a:t>
            </a:r>
            <a:endParaRPr lang="en-US" sz="1200" b="1" dirty="0"/>
          </a:p>
        </p:txBody>
      </p:sp>
    </p:spTree>
    <p:extLst>
      <p:ext uri="{BB962C8B-B14F-4D97-AF65-F5344CB8AC3E}">
        <p14:creationId xmlns:p14="http://schemas.microsoft.com/office/powerpoint/2010/main" val="2808395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095" y="-8585"/>
            <a:ext cx="9144000" cy="6858000"/>
          </a:xfrm>
          <a:prstGeom prst="rect">
            <a:avLst/>
          </a:prstGeom>
        </p:spPr>
      </p:pic>
      <p:sp>
        <p:nvSpPr>
          <p:cNvPr id="3" name="Title 2"/>
          <p:cNvSpPr>
            <a:spLocks noGrp="1"/>
          </p:cNvSpPr>
          <p:nvPr>
            <p:ph type="title"/>
          </p:nvPr>
        </p:nvSpPr>
        <p:spPr>
          <a:xfrm>
            <a:off x="4109258" y="365127"/>
            <a:ext cx="5930092" cy="963342"/>
          </a:xfrm>
        </p:spPr>
        <p:txBody>
          <a:bodyPr>
            <a:normAutofit/>
          </a:bodyPr>
          <a:lstStyle/>
          <a:p>
            <a:pPr algn="r"/>
            <a:r>
              <a:rPr lang="en-US" sz="2800" b="1" dirty="0" smtClean="0"/>
              <a:t>COS Process-Completion and Billing</a:t>
            </a:r>
            <a:endParaRPr lang="en-US" sz="2800" b="1" dirty="0">
              <a:solidFill>
                <a:schemeClr val="accent6">
                  <a:lumMod val="50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69" y="5883875"/>
            <a:ext cx="1660218" cy="34439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086841" y="1819977"/>
            <a:ext cx="7952509" cy="3354765"/>
          </a:xfrm>
          <a:prstGeom prst="rect">
            <a:avLst/>
          </a:prstGeom>
          <a:noFill/>
        </p:spPr>
        <p:txBody>
          <a:bodyPr wrap="square" rtlCol="0">
            <a:spAutoFit/>
          </a:bodyPr>
          <a:lstStyle/>
          <a:p>
            <a:pPr algn="ctr"/>
            <a:r>
              <a:rPr lang="en-US" sz="2400" dirty="0" smtClean="0"/>
              <a:t>Redefining “Exit”:</a:t>
            </a:r>
          </a:p>
          <a:p>
            <a:pPr algn="ctr"/>
            <a:endParaRPr lang="en-US" sz="2400" dirty="0"/>
          </a:p>
          <a:p>
            <a:pPr algn="ctr"/>
            <a:r>
              <a:rPr lang="en-US" sz="2400" dirty="0" smtClean="0"/>
              <a:t>Exit ≠ Tool</a:t>
            </a:r>
          </a:p>
          <a:p>
            <a:pPr algn="ctr"/>
            <a:endParaRPr lang="en-US" sz="2400" dirty="0" smtClean="0"/>
          </a:p>
          <a:p>
            <a:pPr algn="ctr"/>
            <a:r>
              <a:rPr lang="en-US" sz="2400" dirty="0"/>
              <a:t>	</a:t>
            </a:r>
            <a:r>
              <a:rPr lang="en-US" sz="2400" dirty="0" smtClean="0"/>
              <a:t>Think of an “Exit” not as an assessment or tool that needs to be completed, but as a </a:t>
            </a:r>
            <a:r>
              <a:rPr lang="en-US" sz="2400" b="1" dirty="0" smtClean="0"/>
              <a:t>process</a:t>
            </a:r>
            <a:r>
              <a:rPr lang="en-US" sz="2400" dirty="0" smtClean="0"/>
              <a:t> you complete with the family to discuss </a:t>
            </a:r>
            <a:r>
              <a:rPr lang="en-US" sz="2400" i="1" dirty="0" smtClean="0"/>
              <a:t>progress</a:t>
            </a:r>
            <a:r>
              <a:rPr lang="en-US" sz="2400" dirty="0" smtClean="0"/>
              <a:t>, </a:t>
            </a:r>
            <a:r>
              <a:rPr lang="en-US" sz="2400" i="1" dirty="0" smtClean="0"/>
              <a:t>change</a:t>
            </a:r>
            <a:r>
              <a:rPr lang="en-US" sz="2400" dirty="0" smtClean="0"/>
              <a:t>, and create a sense of </a:t>
            </a:r>
            <a:r>
              <a:rPr lang="en-US" sz="2400" i="1" dirty="0" smtClean="0"/>
              <a:t>closure</a:t>
            </a:r>
            <a:r>
              <a:rPr lang="en-US" sz="2400" dirty="0" smtClean="0"/>
              <a:t> with the family.</a:t>
            </a:r>
          </a:p>
          <a:p>
            <a:pPr algn="ctr"/>
            <a:endParaRPr lang="en-US" sz="2000" dirty="0"/>
          </a:p>
        </p:txBody>
      </p:sp>
    </p:spTree>
    <p:extLst>
      <p:ext uri="{BB962C8B-B14F-4D97-AF65-F5344CB8AC3E}">
        <p14:creationId xmlns:p14="http://schemas.microsoft.com/office/powerpoint/2010/main" val="286365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8585"/>
            <a:ext cx="9144000" cy="6858000"/>
          </a:xfrm>
          <a:prstGeom prst="rect">
            <a:avLst/>
          </a:prstGeom>
        </p:spPr>
      </p:pic>
      <p:sp>
        <p:nvSpPr>
          <p:cNvPr id="3" name="Title 2"/>
          <p:cNvSpPr>
            <a:spLocks noGrp="1"/>
          </p:cNvSpPr>
          <p:nvPr>
            <p:ph type="title"/>
          </p:nvPr>
        </p:nvSpPr>
        <p:spPr>
          <a:xfrm>
            <a:off x="4109258" y="365127"/>
            <a:ext cx="5930092" cy="963342"/>
          </a:xfrm>
        </p:spPr>
        <p:txBody>
          <a:bodyPr>
            <a:normAutofit/>
          </a:bodyPr>
          <a:lstStyle/>
          <a:p>
            <a:pPr algn="r"/>
            <a:r>
              <a:rPr lang="en-US" sz="2800" b="1" dirty="0" smtClean="0"/>
              <a:t>COS Process-Completion and Billing</a:t>
            </a:r>
            <a:endParaRPr lang="en-US" sz="2800" b="1" dirty="0">
              <a:solidFill>
                <a:schemeClr val="accent6">
                  <a:lumMod val="50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69" y="5883875"/>
            <a:ext cx="1660218" cy="34439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119745" y="1285338"/>
            <a:ext cx="7952509" cy="4524315"/>
          </a:xfrm>
          <a:prstGeom prst="rect">
            <a:avLst/>
          </a:prstGeom>
          <a:noFill/>
        </p:spPr>
        <p:txBody>
          <a:bodyPr wrap="square" rtlCol="0">
            <a:spAutoFit/>
          </a:bodyPr>
          <a:lstStyle/>
          <a:p>
            <a:pPr algn="ctr"/>
            <a:endParaRPr lang="en-US" dirty="0"/>
          </a:p>
          <a:p>
            <a:r>
              <a:rPr lang="en-US" dirty="0" smtClean="0"/>
              <a:t>Guidelines for completing an Exit COS:</a:t>
            </a:r>
          </a:p>
          <a:p>
            <a:endParaRPr lang="en-US" dirty="0" smtClean="0"/>
          </a:p>
          <a:p>
            <a:pPr marL="342900" indent="-342900">
              <a:buFont typeface="Arial" panose="020B0604020202020204" pitchFamily="34" charset="0"/>
              <a:buChar char="•"/>
            </a:pPr>
            <a:r>
              <a:rPr lang="en-US" dirty="0" smtClean="0"/>
              <a:t>Exit COS must be completed within 30 days of the child’s 3</a:t>
            </a:r>
            <a:r>
              <a:rPr lang="en-US" baseline="30000" dirty="0" smtClean="0"/>
              <a:t>rd</a:t>
            </a:r>
            <a:r>
              <a:rPr lang="en-US" dirty="0" smtClean="0"/>
              <a:t> birthday or within 30 days of discharge</a:t>
            </a:r>
          </a:p>
          <a:p>
            <a:endParaRPr lang="en-US" dirty="0" smtClean="0"/>
          </a:p>
          <a:p>
            <a:pPr marL="342900" indent="-342900">
              <a:buFont typeface="Arial" panose="020B0604020202020204" pitchFamily="34" charset="0"/>
              <a:buChar char="•"/>
            </a:pPr>
            <a:r>
              <a:rPr lang="en-US" dirty="0" smtClean="0"/>
              <a:t>Attempts must be made to include the family during the exit COS discussion. If you are unable to contact the family, then the exit COS may be completed with other team members familiar with the family (i.e. Service Coordinator, other providers, consultants, etc.) within 30 days of discharge </a:t>
            </a:r>
          </a:p>
          <a:p>
            <a:endParaRPr lang="en-US" dirty="0" smtClean="0"/>
          </a:p>
          <a:p>
            <a:pPr marL="342900" indent="-342900">
              <a:buFont typeface="Arial" panose="020B0604020202020204" pitchFamily="34" charset="0"/>
              <a:buChar char="•"/>
            </a:pPr>
            <a:r>
              <a:rPr lang="en-US" dirty="0" smtClean="0"/>
              <a:t>You may complete the exit COS during an EI session or during a separate time billed as an “Exit” (maximum 1 hour will be allotted to the PSP)</a:t>
            </a:r>
          </a:p>
          <a:p>
            <a:endParaRPr lang="en-US" dirty="0" smtClean="0"/>
          </a:p>
          <a:p>
            <a:pPr marL="342900" indent="-342900">
              <a:buFont typeface="Arial" panose="020B0604020202020204" pitchFamily="34" charset="0"/>
              <a:buChar char="•"/>
            </a:pPr>
            <a:r>
              <a:rPr lang="en-US" dirty="0" smtClean="0"/>
              <a:t>Send completed </a:t>
            </a:r>
            <a:r>
              <a:rPr lang="en-US" dirty="0"/>
              <a:t>E</a:t>
            </a:r>
            <a:r>
              <a:rPr lang="en-US" dirty="0" smtClean="0"/>
              <a:t>xit COS form to Sharon, </a:t>
            </a:r>
            <a:r>
              <a:rPr lang="en-US" dirty="0" err="1" smtClean="0"/>
              <a:t>CCing</a:t>
            </a:r>
            <a:r>
              <a:rPr lang="en-US" dirty="0" smtClean="0"/>
              <a:t> the child’s Service Coordinator via </a:t>
            </a:r>
            <a:r>
              <a:rPr lang="en-US" dirty="0" err="1" smtClean="0"/>
              <a:t>MoveIT</a:t>
            </a:r>
            <a:endParaRPr lang="en-US" dirty="0"/>
          </a:p>
        </p:txBody>
      </p:sp>
    </p:spTree>
    <p:extLst>
      <p:ext uri="{BB962C8B-B14F-4D97-AF65-F5344CB8AC3E}">
        <p14:creationId xmlns:p14="http://schemas.microsoft.com/office/powerpoint/2010/main" val="3584069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8585"/>
            <a:ext cx="9144000" cy="6858000"/>
          </a:xfrm>
          <a:prstGeom prst="rect">
            <a:avLst/>
          </a:prstGeom>
        </p:spPr>
      </p:pic>
      <p:sp>
        <p:nvSpPr>
          <p:cNvPr id="3" name="Title 2"/>
          <p:cNvSpPr>
            <a:spLocks noGrp="1"/>
          </p:cNvSpPr>
          <p:nvPr>
            <p:ph type="title"/>
          </p:nvPr>
        </p:nvSpPr>
        <p:spPr>
          <a:xfrm>
            <a:off x="4109258" y="365127"/>
            <a:ext cx="5930092" cy="963342"/>
          </a:xfrm>
        </p:spPr>
        <p:txBody>
          <a:bodyPr>
            <a:normAutofit/>
          </a:bodyPr>
          <a:lstStyle/>
          <a:p>
            <a:pPr algn="r"/>
            <a:r>
              <a:rPr lang="en-US" sz="2800" b="1" dirty="0" smtClean="0"/>
              <a:t>COS Process-Form</a:t>
            </a:r>
            <a:endParaRPr lang="en-US" sz="2800" b="1" dirty="0">
              <a:solidFill>
                <a:schemeClr val="accent6">
                  <a:lumMod val="50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69" y="5883875"/>
            <a:ext cx="1660218" cy="34439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5476852" y="1502940"/>
            <a:ext cx="3194903" cy="4114800"/>
          </a:xfrm>
          <a:prstGeom prst="rect">
            <a:avLst/>
          </a:prstGeom>
        </p:spPr>
      </p:pic>
      <p:sp>
        <p:nvSpPr>
          <p:cNvPr id="6" name="TextBox 5"/>
          <p:cNvSpPr txBox="1"/>
          <p:nvPr/>
        </p:nvSpPr>
        <p:spPr>
          <a:xfrm>
            <a:off x="8945290" y="3388132"/>
            <a:ext cx="1333546" cy="1815882"/>
          </a:xfrm>
          <a:prstGeom prst="rect">
            <a:avLst/>
          </a:prstGeom>
          <a:noFill/>
        </p:spPr>
        <p:txBody>
          <a:bodyPr wrap="square" rtlCol="0">
            <a:spAutoFit/>
          </a:bodyPr>
          <a:lstStyle/>
          <a:p>
            <a:pPr>
              <a:buClr>
                <a:srgbClr val="000000"/>
              </a:buClr>
              <a:buFont typeface="Arial"/>
              <a:buNone/>
            </a:pPr>
            <a:r>
              <a:rPr lang="en-US" sz="1400" i="1" kern="0" dirty="0">
                <a:latin typeface="Raleway" panose="020B0604020202020204" charset="0"/>
                <a:cs typeface="Arial"/>
                <a:sym typeface="Arial"/>
              </a:rPr>
              <a:t>Please open and save the form through the free, basic Adobe Software and </a:t>
            </a:r>
            <a:r>
              <a:rPr lang="en-US" sz="1400" b="1" i="1" kern="0" dirty="0">
                <a:latin typeface="Raleway" panose="020B0604020202020204" charset="0"/>
                <a:cs typeface="Arial"/>
                <a:sym typeface="Arial"/>
              </a:rPr>
              <a:t>not</a:t>
            </a:r>
            <a:r>
              <a:rPr lang="en-US" sz="1400" i="1" kern="0" dirty="0">
                <a:latin typeface="Raleway" panose="020B0604020202020204" charset="0"/>
                <a:cs typeface="Arial"/>
                <a:sym typeface="Arial"/>
              </a:rPr>
              <a:t> a web browser</a:t>
            </a:r>
          </a:p>
        </p:txBody>
      </p:sp>
      <p:pic>
        <p:nvPicPr>
          <p:cNvPr id="4" name="Picture 3"/>
          <p:cNvPicPr>
            <a:picLocks noChangeAspect="1"/>
          </p:cNvPicPr>
          <p:nvPr/>
        </p:nvPicPr>
        <p:blipFill>
          <a:blip r:embed="rId5"/>
          <a:stretch>
            <a:fillRect/>
          </a:stretch>
        </p:blipFill>
        <p:spPr>
          <a:xfrm>
            <a:off x="1949726" y="1502583"/>
            <a:ext cx="3206774" cy="4115157"/>
          </a:xfrm>
          <a:prstGeom prst="rect">
            <a:avLst/>
          </a:prstGeom>
        </p:spPr>
      </p:pic>
    </p:spTree>
    <p:extLst>
      <p:ext uri="{BB962C8B-B14F-4D97-AF65-F5344CB8AC3E}">
        <p14:creationId xmlns:p14="http://schemas.microsoft.com/office/powerpoint/2010/main" val="211997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8585"/>
            <a:ext cx="9144000" cy="6858000"/>
          </a:xfrm>
          <a:prstGeom prst="rect">
            <a:avLst/>
          </a:prstGeom>
        </p:spPr>
      </p:pic>
      <p:sp>
        <p:nvSpPr>
          <p:cNvPr id="3" name="Title 2"/>
          <p:cNvSpPr>
            <a:spLocks noGrp="1"/>
          </p:cNvSpPr>
          <p:nvPr>
            <p:ph type="title"/>
          </p:nvPr>
        </p:nvSpPr>
        <p:spPr>
          <a:xfrm>
            <a:off x="4109258" y="365127"/>
            <a:ext cx="5930092" cy="963342"/>
          </a:xfrm>
        </p:spPr>
        <p:txBody>
          <a:bodyPr>
            <a:normAutofit/>
          </a:bodyPr>
          <a:lstStyle/>
          <a:p>
            <a:pPr algn="r"/>
            <a:r>
              <a:rPr lang="en-US" sz="2800" b="1" dirty="0" smtClean="0"/>
              <a:t>COS Process-Resources</a:t>
            </a:r>
            <a:endParaRPr lang="en-US" sz="2800" b="1" dirty="0">
              <a:solidFill>
                <a:schemeClr val="accent6">
                  <a:lumMod val="50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69" y="5883875"/>
            <a:ext cx="1660218" cy="34439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1731996" y="2143900"/>
            <a:ext cx="2967408" cy="2286000"/>
          </a:xfrm>
          <a:prstGeom prst="rect">
            <a:avLst/>
          </a:prstGeom>
        </p:spPr>
      </p:pic>
      <p:pic>
        <p:nvPicPr>
          <p:cNvPr id="6" name="Picture 5"/>
          <p:cNvPicPr>
            <a:picLocks noChangeAspect="1"/>
          </p:cNvPicPr>
          <p:nvPr/>
        </p:nvPicPr>
        <p:blipFill>
          <a:blip r:embed="rId5"/>
          <a:stretch>
            <a:fillRect/>
          </a:stretch>
        </p:blipFill>
        <p:spPr>
          <a:xfrm>
            <a:off x="7422932" y="2143900"/>
            <a:ext cx="2965471" cy="2286000"/>
          </a:xfrm>
          <a:prstGeom prst="rect">
            <a:avLst/>
          </a:prstGeom>
        </p:spPr>
      </p:pic>
      <p:pic>
        <p:nvPicPr>
          <p:cNvPr id="7" name="Picture 6"/>
          <p:cNvPicPr>
            <a:picLocks noChangeAspect="1"/>
          </p:cNvPicPr>
          <p:nvPr/>
        </p:nvPicPr>
        <p:blipFill>
          <a:blip r:embed="rId6"/>
          <a:stretch>
            <a:fillRect/>
          </a:stretch>
        </p:blipFill>
        <p:spPr>
          <a:xfrm>
            <a:off x="4575268" y="3767095"/>
            <a:ext cx="2969863" cy="2286000"/>
          </a:xfrm>
          <a:prstGeom prst="rect">
            <a:avLst/>
          </a:prstGeom>
        </p:spPr>
      </p:pic>
      <p:pic>
        <p:nvPicPr>
          <p:cNvPr id="9" name="Picture 8"/>
          <p:cNvPicPr>
            <a:picLocks noChangeAspect="1"/>
          </p:cNvPicPr>
          <p:nvPr/>
        </p:nvPicPr>
        <p:blipFill rotWithShape="1">
          <a:blip r:embed="rId7"/>
          <a:srcRect b="2337"/>
          <a:stretch/>
        </p:blipFill>
        <p:spPr>
          <a:xfrm>
            <a:off x="4917476" y="1328469"/>
            <a:ext cx="2367186" cy="1780491"/>
          </a:xfrm>
          <a:prstGeom prst="rect">
            <a:avLst/>
          </a:prstGeom>
        </p:spPr>
      </p:pic>
    </p:spTree>
    <p:extLst>
      <p:ext uri="{BB962C8B-B14F-4D97-AF65-F5344CB8AC3E}">
        <p14:creationId xmlns:p14="http://schemas.microsoft.com/office/powerpoint/2010/main" val="3652327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9" y="0"/>
            <a:ext cx="9144000" cy="6858000"/>
          </a:xfrm>
          <a:prstGeom prst="rect">
            <a:avLst/>
          </a:prstGeom>
        </p:spPr>
      </p:pic>
      <p:sp>
        <p:nvSpPr>
          <p:cNvPr id="3" name="Title 2"/>
          <p:cNvSpPr>
            <a:spLocks noGrp="1"/>
          </p:cNvSpPr>
          <p:nvPr>
            <p:ph type="title"/>
          </p:nvPr>
        </p:nvSpPr>
        <p:spPr>
          <a:xfrm>
            <a:off x="4109258" y="365127"/>
            <a:ext cx="5930092" cy="963342"/>
          </a:xfrm>
        </p:spPr>
        <p:txBody>
          <a:bodyPr>
            <a:normAutofit/>
          </a:bodyPr>
          <a:lstStyle/>
          <a:p>
            <a:pPr algn="r"/>
            <a:r>
              <a:rPr lang="en-US" sz="2800" b="1" dirty="0" smtClean="0"/>
              <a:t>COS Process-Resources</a:t>
            </a:r>
            <a:endParaRPr lang="en-US" sz="2800" b="1" dirty="0">
              <a:solidFill>
                <a:schemeClr val="accent6">
                  <a:lumMod val="50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69" y="5883875"/>
            <a:ext cx="1660218" cy="34439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srcRect t="8611" r="181" b="9985"/>
          <a:stretch/>
        </p:blipFill>
        <p:spPr>
          <a:xfrm>
            <a:off x="2526145" y="1191972"/>
            <a:ext cx="7139709" cy="3275215"/>
          </a:xfrm>
          <a:prstGeom prst="rect">
            <a:avLst/>
          </a:prstGeom>
        </p:spPr>
      </p:pic>
      <p:pic>
        <p:nvPicPr>
          <p:cNvPr id="10" name="Picture 9"/>
          <p:cNvPicPr>
            <a:picLocks noChangeAspect="1"/>
          </p:cNvPicPr>
          <p:nvPr/>
        </p:nvPicPr>
        <p:blipFill>
          <a:blip r:embed="rId5"/>
          <a:stretch>
            <a:fillRect/>
          </a:stretch>
        </p:blipFill>
        <p:spPr>
          <a:xfrm>
            <a:off x="7162610" y="4616184"/>
            <a:ext cx="2103120" cy="2103120"/>
          </a:xfrm>
          <a:prstGeom prst="rect">
            <a:avLst/>
          </a:prstGeom>
        </p:spPr>
      </p:pic>
      <p:sp>
        <p:nvSpPr>
          <p:cNvPr id="11" name="Rectangle 10"/>
          <p:cNvSpPr/>
          <p:nvPr/>
        </p:nvSpPr>
        <p:spPr>
          <a:xfrm>
            <a:off x="2203307" y="4547280"/>
            <a:ext cx="4620817" cy="646331"/>
          </a:xfrm>
          <a:prstGeom prst="rect">
            <a:avLst/>
          </a:prstGeom>
        </p:spPr>
        <p:txBody>
          <a:bodyPr wrap="none">
            <a:spAutoFit/>
          </a:bodyPr>
          <a:lstStyle/>
          <a:p>
            <a:r>
              <a:rPr lang="en-US" dirty="0" smtClean="0"/>
              <a:t>English </a:t>
            </a:r>
            <a:r>
              <a:rPr lang="en-US" dirty="0" err="1" smtClean="0"/>
              <a:t>Padlet</a:t>
            </a:r>
            <a:endParaRPr lang="en-US" dirty="0" smtClean="0"/>
          </a:p>
          <a:p>
            <a:r>
              <a:rPr lang="en-US" dirty="0" smtClean="0"/>
              <a:t>https</a:t>
            </a:r>
            <a:r>
              <a:rPr lang="en-US" dirty="0"/>
              <a:t>://padlet.com/dtellado/nihblr6k8o03x2tw</a:t>
            </a:r>
          </a:p>
        </p:txBody>
      </p:sp>
      <p:sp>
        <p:nvSpPr>
          <p:cNvPr id="12" name="Rectangle 11"/>
          <p:cNvSpPr/>
          <p:nvPr/>
        </p:nvSpPr>
        <p:spPr>
          <a:xfrm>
            <a:off x="2160282" y="5238048"/>
            <a:ext cx="4706866" cy="646331"/>
          </a:xfrm>
          <a:prstGeom prst="rect">
            <a:avLst/>
          </a:prstGeom>
        </p:spPr>
        <p:txBody>
          <a:bodyPr wrap="none">
            <a:spAutoFit/>
          </a:bodyPr>
          <a:lstStyle/>
          <a:p>
            <a:r>
              <a:rPr lang="en-US" dirty="0" smtClean="0"/>
              <a:t>Spanish </a:t>
            </a:r>
            <a:r>
              <a:rPr lang="en-US" dirty="0" err="1" smtClean="0"/>
              <a:t>Padlet</a:t>
            </a:r>
            <a:r>
              <a:rPr lang="en-US" dirty="0" smtClean="0"/>
              <a:t> (under construction)</a:t>
            </a:r>
          </a:p>
          <a:p>
            <a:r>
              <a:rPr lang="en-US" dirty="0" smtClean="0"/>
              <a:t>https</a:t>
            </a:r>
            <a:r>
              <a:rPr lang="en-US" dirty="0"/>
              <a:t>://padlet.com/dtellado/wanl4ami0zbynosa</a:t>
            </a:r>
          </a:p>
        </p:txBody>
      </p:sp>
    </p:spTree>
    <p:extLst>
      <p:ext uri="{BB962C8B-B14F-4D97-AF65-F5344CB8AC3E}">
        <p14:creationId xmlns:p14="http://schemas.microsoft.com/office/powerpoint/2010/main" val="3150581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8585"/>
            <a:ext cx="9144000" cy="6858000"/>
          </a:xfrm>
          <a:prstGeom prst="rect">
            <a:avLst/>
          </a:prstGeom>
        </p:spPr>
      </p:pic>
      <p:sp>
        <p:nvSpPr>
          <p:cNvPr id="3" name="Title 2"/>
          <p:cNvSpPr>
            <a:spLocks noGrp="1"/>
          </p:cNvSpPr>
          <p:nvPr>
            <p:ph type="title"/>
          </p:nvPr>
        </p:nvSpPr>
        <p:spPr>
          <a:xfrm>
            <a:off x="4109258" y="365127"/>
            <a:ext cx="5930092" cy="963342"/>
          </a:xfrm>
        </p:spPr>
        <p:txBody>
          <a:bodyPr>
            <a:normAutofit/>
          </a:bodyPr>
          <a:lstStyle/>
          <a:p>
            <a:pPr algn="r"/>
            <a:r>
              <a:rPr lang="en-US" sz="2800" b="1" dirty="0" smtClean="0"/>
              <a:t>COS Process- Questions?</a:t>
            </a:r>
            <a:endParaRPr lang="en-US" sz="2800" b="1" dirty="0">
              <a:solidFill>
                <a:schemeClr val="accent6">
                  <a:lumMod val="50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569" y="5883875"/>
            <a:ext cx="1660218" cy="34439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042" y="2061556"/>
            <a:ext cx="4819752" cy="3190675"/>
          </a:xfrm>
          <a:prstGeom prst="rect">
            <a:avLst/>
          </a:prstGeom>
        </p:spPr>
      </p:pic>
    </p:spTree>
    <p:extLst>
      <p:ext uri="{BB962C8B-B14F-4D97-AF65-F5344CB8AC3E}">
        <p14:creationId xmlns:p14="http://schemas.microsoft.com/office/powerpoint/2010/main" val="30832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426</Words>
  <Application>Microsoft Office PowerPoint</Application>
  <PresentationFormat>Widescreen</PresentationFormat>
  <Paragraphs>54</Paragraphs>
  <Slides>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Raleway</vt:lpstr>
      <vt:lpstr>1_Office Theme</vt:lpstr>
      <vt:lpstr>2_Office Theme</vt:lpstr>
      <vt:lpstr>Annual Provider Meeting UF North Central Early Steps Child Outcome Summary</vt:lpstr>
      <vt:lpstr>COS Process-Exit COS Decision Tree</vt:lpstr>
      <vt:lpstr>COS Process-Completion and Billing</vt:lpstr>
      <vt:lpstr>COS Process-Completion and Billing</vt:lpstr>
      <vt:lpstr>COS Process-Form</vt:lpstr>
      <vt:lpstr>COS Process-Resources</vt:lpstr>
      <vt:lpstr>COS Process-Resources</vt:lpstr>
      <vt:lpstr>COS Process- Questions?</vt:lpstr>
    </vt:vector>
  </TitlesOfParts>
  <Company>UF Department of Pediatrics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Provider Meeting UF North Central Early Steps Child Outcome Summary</dc:title>
  <dc:creator>TELLADO-GONZALEZ,DORIS</dc:creator>
  <cp:lastModifiedBy>TELLADO-GONZALEZ,DORIS</cp:lastModifiedBy>
  <cp:revision>15</cp:revision>
  <dcterms:created xsi:type="dcterms:W3CDTF">2021-04-30T00:35:56Z</dcterms:created>
  <dcterms:modified xsi:type="dcterms:W3CDTF">2021-05-24T17:03:38Z</dcterms:modified>
</cp:coreProperties>
</file>